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2"/>
  </p:notesMasterIdLst>
  <p:sldIdLst>
    <p:sldId id="506" r:id="rId2"/>
    <p:sldId id="525" r:id="rId3"/>
    <p:sldId id="585" r:id="rId4"/>
    <p:sldId id="891" r:id="rId5"/>
    <p:sldId id="849" r:id="rId6"/>
    <p:sldId id="564" r:id="rId7"/>
    <p:sldId id="833" r:id="rId8"/>
    <p:sldId id="892" r:id="rId9"/>
    <p:sldId id="326" r:id="rId10"/>
    <p:sldId id="327" r:id="rId11"/>
    <p:sldId id="893" r:id="rId12"/>
    <p:sldId id="851" r:id="rId13"/>
    <p:sldId id="836" r:id="rId14"/>
    <p:sldId id="837" r:id="rId15"/>
    <p:sldId id="834" r:id="rId16"/>
    <p:sldId id="852" r:id="rId17"/>
    <p:sldId id="602" r:id="rId18"/>
    <p:sldId id="483" r:id="rId19"/>
    <p:sldId id="884" r:id="rId20"/>
    <p:sldId id="900" r:id="rId21"/>
    <p:sldId id="901" r:id="rId22"/>
    <p:sldId id="842" r:id="rId23"/>
    <p:sldId id="903" r:id="rId24"/>
    <p:sldId id="844" r:id="rId25"/>
    <p:sldId id="845" r:id="rId26"/>
    <p:sldId id="890" r:id="rId27"/>
    <p:sldId id="856" r:id="rId28"/>
    <p:sldId id="886" r:id="rId29"/>
    <p:sldId id="855" r:id="rId30"/>
    <p:sldId id="889" r:id="rId31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44" autoAdjust="0"/>
    <p:restoredTop sz="75170" autoAdjust="0"/>
  </p:normalViewPr>
  <p:slideViewPr>
    <p:cSldViewPr snapToGrid="0">
      <p:cViewPr varScale="1">
        <p:scale>
          <a:sx n="94" d="100"/>
          <a:sy n="94" d="100"/>
        </p:scale>
        <p:origin x="1528" y="20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0BB8C7-C9FE-451A-AFD5-884AA006ED43}" type="datetimeFigureOut">
              <a:rPr lang="en-US" smtClean="0"/>
              <a:t>6/23/22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3B2E0-F841-4DF0-86E7-486D3B83D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414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So far we’ve talked about bag of words</a:t>
            </a:r>
          </a:p>
          <a:p>
            <a:pPr marL="0" indent="0">
              <a:buFontTx/>
              <a:buNone/>
            </a:pPr>
            <a:r>
              <a:rPr lang="en-US" dirty="0"/>
              <a:t>Quite powerful</a:t>
            </a:r>
          </a:p>
          <a:p>
            <a:pPr marL="0" indent="0">
              <a:buFontTx/>
              <a:buNone/>
            </a:pPr>
            <a:r>
              <a:rPr lang="en-US" dirty="0"/>
              <a:t>Let’s take a look at what people are actually using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75F3A6-6971-5D47-A3A5-1EDC47BAF5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03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DE58F-843A-8447-AF7F-7BD31329CDC1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751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Lots of libraries out there for this</a:t>
            </a:r>
          </a:p>
          <a:p>
            <a:r>
              <a:rPr lang="en-US" dirty="0" err="1"/>
              <a:t>Huggingface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3B2E0-F841-4DF0-86E7-486D3B83D04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95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are now deep learning based models – they’re better.</a:t>
            </a:r>
          </a:p>
          <a:p>
            <a:r>
              <a:rPr lang="en-US" dirty="0"/>
              <a:t>But the process ends up being the same</a:t>
            </a:r>
          </a:p>
          <a:p>
            <a:endParaRPr lang="en-US" dirty="0"/>
          </a:p>
          <a:p>
            <a:r>
              <a:rPr lang="en-US" dirty="0"/>
              <a:t>Comparison to extraction of features based on segmentation model, </a:t>
            </a:r>
            <a:r>
              <a:rPr lang="en-US"/>
              <a:t>then simple model based on that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23B2E0-F841-4DF0-86E7-486D3B83D04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9026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33E9F-084A-8543-BC6F-0AE70009C29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5488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Cautions:</a:t>
            </a:r>
          </a:p>
          <a:p>
            <a:pPr lvl="1"/>
            <a:r>
              <a:rPr lang="en-US" dirty="0"/>
              <a:t>not causal</a:t>
            </a:r>
          </a:p>
          <a:p>
            <a:pPr lvl="1"/>
            <a:r>
              <a:rPr lang="en-US" dirty="0"/>
              <a:t>Many predictors can be highly correlated</a:t>
            </a:r>
          </a:p>
          <a:p>
            <a:pPr lvl="1"/>
            <a:r>
              <a:rPr lang="en-US" dirty="0"/>
              <a:t>When we use many predictors, coefficients can be somewhat arbitrary as a result</a:t>
            </a:r>
          </a:p>
          <a:p>
            <a:pPr lvl="1"/>
            <a:r>
              <a:rPr lang="en-US" dirty="0"/>
              <a:t>Don’t assign too much meaning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33E9F-084A-8543-BC6F-0AE70009C29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3056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Cautions:</a:t>
            </a:r>
          </a:p>
          <a:p>
            <a:pPr lvl="1"/>
            <a:r>
              <a:rPr lang="en-US" dirty="0"/>
              <a:t>not causal</a:t>
            </a:r>
          </a:p>
          <a:p>
            <a:pPr lvl="1"/>
            <a:r>
              <a:rPr lang="en-US" dirty="0"/>
              <a:t>Many predictors can be highly correlated</a:t>
            </a:r>
          </a:p>
          <a:p>
            <a:pPr lvl="1"/>
            <a:r>
              <a:rPr lang="en-US" dirty="0"/>
              <a:t>When we use many predictors, coefficients can be somewhat arbitrary as a result</a:t>
            </a:r>
          </a:p>
          <a:p>
            <a:pPr lvl="1"/>
            <a:r>
              <a:rPr lang="en-US" dirty="0"/>
              <a:t>Don’t assign too much meaning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33E9F-084A-8543-BC6F-0AE70009C29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353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Articles in JAMA that mention NLP as of mid-2019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16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E98E89-17B2-4721-9E3B-530BF713EE3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16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64674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DE58F-843A-8447-AF7F-7BD31329CDC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518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DE58F-843A-8447-AF7F-7BD31329CDC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7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DE58F-843A-8447-AF7F-7BD31329CDC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888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robot doesn’t know all this stuff – too many grocery items!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33E9F-084A-8543-BC6F-0AE70009C29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303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DE58F-843A-8447-AF7F-7BD31329CDC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68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Much like in deep learning, low-level semantic features are often shared across domains/tasks, but higher level features are more task specific. So again, we can reuse models trained in different domains.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DE58F-843A-8447-AF7F-7BD31329CDC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4336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DE58F-843A-8447-AF7F-7BD31329CDC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7233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FE6CF-93DB-8F41-A9EE-AE5225BC3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29234A-0A14-DC4B-B3B1-F1F8C2C4D2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90953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ABC45-073B-4C44-BD1C-104964A3E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415BB0-C650-B747-A318-886AADD53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6602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D8A3B8-4C00-C24D-8518-D0EBF183F0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C8CBE9-5BE8-2747-96B9-1D39A45C6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42622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68ED9-843C-6141-BF19-09A08B6C6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9D0D5-F021-6048-A373-A90CFF3B2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117383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5C8DF-E833-1041-9276-EA2C163FF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6FFDF-3BF9-8040-970F-E8EE92798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7631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3DFE6-0604-B346-B06C-5E88B5696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9B439-B5A9-5345-81B0-9A9F5BABB7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48E795-1A92-4B42-A151-1CFE4B1783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76489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F24B9-D916-1D46-AF46-466D693403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A50C8-B5F8-1D45-BF27-5077ED5AE7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35E72E-37A1-DE44-AA75-881D10246C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1DC717-C8A0-934D-A208-158CCB898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E0070C-47F6-C743-B954-1F1CB7F5D6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2671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2FD04-824F-D94F-ABCA-1EFC57D0C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81933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1840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9AEE-4580-CF4A-BB08-C365CD84D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A4705D-F50F-FB41-B381-23F12C8FE4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F94A9C-4136-824B-ADA5-77A71DA60D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9426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79B8E-A45C-3744-B455-F2C5FAA37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C78388-555A-E440-A427-654A3A688C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646CCD-CF48-B64F-A641-E3814AB3B5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3397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0161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Local-Documents\git-docs\CI-Fellowship\Presentations\COVID-JC\2_pipeline\figs\roboshop_embedding.emf" TargetMode="External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93/jamia/ocz200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oi.org/10.1093/jamia/ocz200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file:///C:\Local-Documents\git-docs\CI-Fellowship\Presentations\COVID-JC\2_pipeline\images\retail-robot-hospitality-1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597902"/>
            <a:ext cx="10363200" cy="3189721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Biomedical NLP in Practice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7219" y="4749421"/>
            <a:ext cx="6137564" cy="1183223"/>
          </a:xfrm>
        </p:spPr>
        <p:txBody>
          <a:bodyPr>
            <a:normAutofit/>
          </a:bodyPr>
          <a:lstStyle/>
          <a:p>
            <a:r>
              <a:rPr lang="en-US" sz="2400" dirty="0"/>
              <a:t>Matthew Engelhard</a:t>
            </a:r>
          </a:p>
        </p:txBody>
      </p:sp>
    </p:spTree>
    <p:extLst>
      <p:ext uri="{BB962C8B-B14F-4D97-AF65-F5344CB8AC3E}">
        <p14:creationId xmlns:p14="http://schemas.microsoft.com/office/powerpoint/2010/main" val="1796833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 items by their attributes</a:t>
            </a:r>
            <a:br>
              <a:rPr lang="en-US" dirty="0"/>
            </a:br>
            <a:r>
              <a:rPr lang="en-US" sz="3200" dirty="0"/>
              <a:t>(including previously unseen items)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838201" y="2432774"/>
          <a:ext cx="4021794" cy="2626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9275">
                  <a:extLst>
                    <a:ext uri="{9D8B030D-6E8A-4147-A177-3AD203B41FA5}">
                      <a16:colId xmlns:a16="http://schemas.microsoft.com/office/drawing/2014/main" val="3653376953"/>
                    </a:ext>
                  </a:extLst>
                </a:gridCol>
                <a:gridCol w="1061075">
                  <a:extLst>
                    <a:ext uri="{9D8B030D-6E8A-4147-A177-3AD203B41FA5}">
                      <a16:colId xmlns:a16="http://schemas.microsoft.com/office/drawing/2014/main" val="4122058366"/>
                    </a:ext>
                  </a:extLst>
                </a:gridCol>
                <a:gridCol w="1801444">
                  <a:extLst>
                    <a:ext uri="{9D8B030D-6E8A-4147-A177-3AD203B41FA5}">
                      <a16:colId xmlns:a16="http://schemas.microsoft.com/office/drawing/2014/main" val="4069419051"/>
                    </a:ext>
                  </a:extLst>
                </a:gridCol>
              </a:tblGrid>
              <a:tr h="402237">
                <a:tc>
                  <a:txBody>
                    <a:bodyPr/>
                    <a:lstStyle/>
                    <a:p>
                      <a:r>
                        <a:rPr lang="en-US" sz="1300" dirty="0"/>
                        <a:t>Dimension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0159440"/>
                  </a:ext>
                </a:extLst>
              </a:tr>
              <a:tr h="402237">
                <a:tc>
                  <a:txBody>
                    <a:bodyPr/>
                    <a:lstStyle/>
                    <a:p>
                      <a:r>
                        <a:rPr lang="en-US" sz="1300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Liquid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Solid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5632019"/>
                  </a:ext>
                </a:extLst>
              </a:tr>
              <a:tr h="402237">
                <a:tc>
                  <a:txBody>
                    <a:bodyPr/>
                    <a:lstStyle/>
                    <a:p>
                      <a:r>
                        <a:rPr lang="en-US" sz="1300" dirty="0"/>
                        <a:t>Sweetness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Bland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Sweet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743723"/>
                  </a:ext>
                </a:extLst>
              </a:tr>
              <a:tr h="402237">
                <a:tc>
                  <a:txBody>
                    <a:bodyPr/>
                    <a:lstStyle/>
                    <a:p>
                      <a:r>
                        <a:rPr lang="en-US" sz="1300" dirty="0"/>
                        <a:t>Color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Light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Dark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1567883"/>
                  </a:ext>
                </a:extLst>
              </a:tr>
              <a:tr h="402237">
                <a:tc>
                  <a:txBody>
                    <a:bodyPr/>
                    <a:lstStyle/>
                    <a:p>
                      <a:r>
                        <a:rPr lang="en-US" sz="1300" dirty="0"/>
                        <a:t>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Small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0422314"/>
                  </a:ext>
                </a:extLst>
              </a:tr>
              <a:tr h="615675">
                <a:tc>
                  <a:txBody>
                    <a:bodyPr/>
                    <a:lstStyle/>
                    <a:p>
                      <a:r>
                        <a:rPr lang="en-US" sz="1300" dirty="0"/>
                        <a:t>Carrotness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Not really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Platonic essence of carrot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10204"/>
                  </a:ext>
                </a:extLst>
              </a:tr>
            </a:tbl>
          </a:graphicData>
        </a:graphic>
      </p:graphicFrame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6A1322CC-C016-BC08-EE3A-FF9D9B030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53648" y="2426386"/>
            <a:ext cx="5800152" cy="2627335"/>
          </a:xfrm>
        </p:spPr>
      </p:pic>
    </p:spTree>
    <p:extLst>
      <p:ext uri="{BB962C8B-B14F-4D97-AF65-F5344CB8AC3E}">
        <p14:creationId xmlns:p14="http://schemas.microsoft.com/office/powerpoint/2010/main" val="3874823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72872-A2FD-979D-456D-C1F6353EC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We’re putting all our words on a map…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EE3557CD-CDB5-54CA-015B-D0616AFFC801}"/>
              </a:ext>
            </a:extLst>
          </p:cNvPr>
          <p:cNvCxnSpPr>
            <a:cxnSpLocks/>
          </p:cNvCxnSpPr>
          <p:nvPr/>
        </p:nvCxnSpPr>
        <p:spPr>
          <a:xfrm>
            <a:off x="838200" y="5681631"/>
            <a:ext cx="5398827" cy="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C7C1C27-8178-EB76-DC31-38A4B103635B}"/>
              </a:ext>
            </a:extLst>
          </p:cNvPr>
          <p:cNvCxnSpPr>
            <a:cxnSpLocks/>
          </p:cNvCxnSpPr>
          <p:nvPr/>
        </p:nvCxnSpPr>
        <p:spPr>
          <a:xfrm flipV="1">
            <a:off x="1222612" y="1900451"/>
            <a:ext cx="0" cy="4169004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A5D98AB-E6B9-9B12-46E3-0D4795D7B197}"/>
              </a:ext>
            </a:extLst>
          </p:cNvPr>
          <p:cNvSpPr txBox="1"/>
          <p:nvPr/>
        </p:nvSpPr>
        <p:spPr>
          <a:xfrm>
            <a:off x="2711104" y="5681631"/>
            <a:ext cx="1653017" cy="49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36" dirty="0"/>
              <a:t>Happy axis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E1F88A-029B-8BB0-A218-59C4C979F847}"/>
              </a:ext>
            </a:extLst>
          </p:cNvPr>
          <p:cNvSpPr txBox="1"/>
          <p:nvPr/>
        </p:nvSpPr>
        <p:spPr>
          <a:xfrm rot="16200000">
            <a:off x="-165204" y="3542063"/>
            <a:ext cx="2277675" cy="49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36" dirty="0"/>
              <a:t>Highfalutin axis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C8D78E-8D36-D5FA-8B48-F049AFE259AD}"/>
              </a:ext>
            </a:extLst>
          </p:cNvPr>
          <p:cNvSpPr txBox="1"/>
          <p:nvPr/>
        </p:nvSpPr>
        <p:spPr>
          <a:xfrm>
            <a:off x="3232337" y="2154247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euphoric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142EF1-4D41-8E86-5352-9188E64D51A1}"/>
              </a:ext>
            </a:extLst>
          </p:cNvPr>
          <p:cNvSpPr txBox="1"/>
          <p:nvPr/>
        </p:nvSpPr>
        <p:spPr>
          <a:xfrm>
            <a:off x="-173351" y="4829814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sad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987FE64-0A70-29AA-990E-2E8E39688B24}"/>
              </a:ext>
            </a:extLst>
          </p:cNvPr>
          <p:cNvSpPr txBox="1"/>
          <p:nvPr/>
        </p:nvSpPr>
        <p:spPr>
          <a:xfrm>
            <a:off x="838200" y="2044331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melancholy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155014-05F9-5D31-FF51-E19ECC59DB05}"/>
              </a:ext>
            </a:extLst>
          </p:cNvPr>
          <p:cNvSpPr txBox="1"/>
          <p:nvPr/>
        </p:nvSpPr>
        <p:spPr>
          <a:xfrm>
            <a:off x="380842" y="2470239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sorrowful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5AE353-E282-196A-121B-A29FFF133937}"/>
              </a:ext>
            </a:extLst>
          </p:cNvPr>
          <p:cNvSpPr txBox="1"/>
          <p:nvPr/>
        </p:nvSpPr>
        <p:spPr>
          <a:xfrm>
            <a:off x="2283770" y="3984953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satisfied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667ACA-9659-7412-8570-799FAB9CC59D}"/>
              </a:ext>
            </a:extLst>
          </p:cNvPr>
          <p:cNvSpPr txBox="1"/>
          <p:nvPr/>
        </p:nvSpPr>
        <p:spPr>
          <a:xfrm>
            <a:off x="8461708" y="2403225"/>
            <a:ext cx="25076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We’ll use a few hundred attributes, not just two.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closer together two words are on this map, the more similar their meaning.</a:t>
            </a:r>
          </a:p>
        </p:txBody>
      </p:sp>
    </p:spTree>
    <p:extLst>
      <p:ext uri="{BB962C8B-B14F-4D97-AF65-F5344CB8AC3E}">
        <p14:creationId xmlns:p14="http://schemas.microsoft.com/office/powerpoint/2010/main" val="2908029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32A58-E845-673B-B4A3-C94E068E6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help us?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2B16F-12B5-FCD0-4DC9-F5879E132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model can make sense of words it hasn’t seen before (weren’t used in training)</a:t>
            </a:r>
          </a:p>
          <a:p>
            <a:endParaRPr lang="en-US" dirty="0"/>
          </a:p>
          <a:p>
            <a:r>
              <a:rPr lang="en-US" dirty="0"/>
              <a:t>Similar words (e.g. synonyms) will have similar attributes, and therefore will have similar effect on model predictions</a:t>
            </a:r>
          </a:p>
          <a:p>
            <a:endParaRPr lang="en-US" dirty="0"/>
          </a:p>
          <a:p>
            <a:r>
              <a:rPr lang="en-US" dirty="0"/>
              <a:t>(more complicated) Now we can convert text to a sequence of vectors; and we were already very good at making predictions from sequences of vectors</a:t>
            </a:r>
          </a:p>
        </p:txBody>
      </p:sp>
    </p:spTree>
    <p:extLst>
      <p:ext uri="{BB962C8B-B14F-4D97-AF65-F5344CB8AC3E}">
        <p14:creationId xmlns:p14="http://schemas.microsoft.com/office/powerpoint/2010/main" val="18982523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E2E69-5720-1C46-BD30-B879B34B6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168" y="376747"/>
            <a:ext cx="10058392" cy="114300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How do we learn these attributes?</a:t>
            </a:r>
            <a:br>
              <a:rPr lang="en-US" sz="4000" dirty="0"/>
            </a:br>
            <a:r>
              <a:rPr lang="en-US" sz="2800" dirty="0"/>
              <a:t>-&gt; there’s an additional, optional lecture on this</a:t>
            </a:r>
            <a:endParaRPr lang="en-US" sz="4000" dirty="0"/>
          </a:p>
        </p:txBody>
      </p:sp>
      <p:sp>
        <p:nvSpPr>
          <p:cNvPr id="5" name="TextBox 4"/>
          <p:cNvSpPr txBox="1"/>
          <p:nvPr/>
        </p:nvSpPr>
        <p:spPr>
          <a:xfrm>
            <a:off x="621168" y="1909762"/>
            <a:ext cx="10949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2"/>
                </a:solidFill>
              </a:rPr>
              <a:t>KEY IDEA: words are </a:t>
            </a:r>
            <a:r>
              <a:rPr lang="en-US" sz="3200" i="1" dirty="0">
                <a:solidFill>
                  <a:schemeClr val="accent2"/>
                </a:solidFill>
              </a:rPr>
              <a:t>defined</a:t>
            </a:r>
            <a:r>
              <a:rPr lang="en-US" sz="3200" dirty="0">
                <a:solidFill>
                  <a:schemeClr val="accent2"/>
                </a:solidFill>
              </a:rPr>
              <a:t> by the </a:t>
            </a:r>
            <a:r>
              <a:rPr lang="en-US" sz="3200" u="sng" dirty="0">
                <a:solidFill>
                  <a:schemeClr val="accent2"/>
                </a:solidFill>
              </a:rPr>
              <a:t>context</a:t>
            </a:r>
            <a:r>
              <a:rPr lang="en-US" sz="3200" dirty="0">
                <a:solidFill>
                  <a:schemeClr val="accent2"/>
                </a:solidFill>
              </a:rPr>
              <a:t> in which they appear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21328" y="2931997"/>
            <a:ext cx="39556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 </a:t>
            </a: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</a:rPr>
              <a:t>man</a:t>
            </a:r>
            <a:r>
              <a:rPr lang="en-US" sz="2400" b="1" dirty="0"/>
              <a:t> strolls down the street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021329" y="3528171"/>
            <a:ext cx="4347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 </a:t>
            </a: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</a:rPr>
              <a:t>woman</a:t>
            </a:r>
            <a:r>
              <a:rPr lang="en-US" sz="2400" b="1" dirty="0"/>
              <a:t> strolls down the street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21328" y="4124345"/>
            <a:ext cx="3997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child</a:t>
            </a:r>
            <a:r>
              <a:rPr lang="en-US" sz="2400" b="1" dirty="0"/>
              <a:t> strolls down the street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21328" y="4720519"/>
            <a:ext cx="4549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 </a:t>
            </a:r>
            <a:r>
              <a:rPr lang="en-US" sz="2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crocodile</a:t>
            </a:r>
            <a:r>
              <a:rPr 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b="1" dirty="0"/>
              <a:t>strolls down the street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021329" y="5316693"/>
            <a:ext cx="43404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 </a:t>
            </a:r>
            <a:r>
              <a:rPr lang="en-US" sz="24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banana</a:t>
            </a:r>
            <a:r>
              <a:rPr 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b="1" dirty="0"/>
              <a:t>strolls down the street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021327" y="5912867"/>
            <a:ext cx="44002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A </a:t>
            </a:r>
            <a:r>
              <a:rPr 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concept</a:t>
            </a:r>
            <a:r>
              <a:rPr lang="en-US" sz="24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400" b="1" dirty="0"/>
              <a:t>strolls down the street</a:t>
            </a:r>
          </a:p>
        </p:txBody>
      </p:sp>
    </p:spTree>
    <p:extLst>
      <p:ext uri="{BB962C8B-B14F-4D97-AF65-F5344CB8AC3E}">
        <p14:creationId xmlns:p14="http://schemas.microsoft.com/office/powerpoint/2010/main" val="20881890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36667" y="1071835"/>
            <a:ext cx="109496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2"/>
                </a:solidFill>
              </a:rPr>
              <a:t>KEY IDEA: words are </a:t>
            </a:r>
            <a:r>
              <a:rPr lang="en-US" sz="3200" i="1" dirty="0">
                <a:solidFill>
                  <a:schemeClr val="accent2"/>
                </a:solidFill>
              </a:rPr>
              <a:t>defined</a:t>
            </a:r>
            <a:r>
              <a:rPr lang="en-US" sz="3200" dirty="0">
                <a:solidFill>
                  <a:schemeClr val="accent2"/>
                </a:solidFill>
              </a:rPr>
              <a:t> by the </a:t>
            </a:r>
            <a:r>
              <a:rPr lang="en-US" sz="3200" u="sng" dirty="0">
                <a:solidFill>
                  <a:schemeClr val="accent2"/>
                </a:solidFill>
              </a:rPr>
              <a:t>context</a:t>
            </a:r>
            <a:r>
              <a:rPr lang="en-US" sz="3200" dirty="0">
                <a:solidFill>
                  <a:schemeClr val="accent2"/>
                </a:solidFill>
              </a:rPr>
              <a:t> in which they appear</a:t>
            </a:r>
          </a:p>
        </p:txBody>
      </p:sp>
      <p:pic>
        <p:nvPicPr>
          <p:cNvPr id="1028" name="Picture 4" descr="Image result for looking up a word in a dictiona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05405" y="2552485"/>
            <a:ext cx="3810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430675" y="5843306"/>
            <a:ext cx="43594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learn word meaning like an adult:</a:t>
            </a:r>
          </a:p>
          <a:p>
            <a:pPr algn="ctr"/>
            <a:r>
              <a:rPr lang="en-US" sz="2400" dirty="0"/>
              <a:t>explicit definitions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427895" y="5843306"/>
            <a:ext cx="430977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learn word meaning like an child:</a:t>
            </a:r>
          </a:p>
          <a:p>
            <a:pPr algn="ctr"/>
            <a:r>
              <a:rPr lang="en-US" sz="2400" u="sng" dirty="0"/>
              <a:t>implicit definitions from context</a:t>
            </a:r>
          </a:p>
        </p:txBody>
      </p:sp>
      <p:pic>
        <p:nvPicPr>
          <p:cNvPr id="1030" name="Picture 6" descr="Image result for speech immersion child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85989" y="2552485"/>
            <a:ext cx="3793579" cy="285750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/>
          <p:cNvSpPr/>
          <p:nvPr/>
        </p:nvSpPr>
        <p:spPr>
          <a:xfrm>
            <a:off x="6427893" y="2305144"/>
            <a:ext cx="430977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https://www.parenting.com/activities/baby/teach-baby-to-talk/</a:t>
            </a:r>
          </a:p>
        </p:txBody>
      </p:sp>
      <p:sp>
        <p:nvSpPr>
          <p:cNvPr id="18" name="Multiply 17"/>
          <p:cNvSpPr/>
          <p:nvPr/>
        </p:nvSpPr>
        <p:spPr>
          <a:xfrm>
            <a:off x="985394" y="2305143"/>
            <a:ext cx="5250023" cy="4369160"/>
          </a:xfrm>
          <a:prstGeom prst="mathMultiply">
            <a:avLst>
              <a:gd name="adj1" fmla="val 11814"/>
            </a:avLst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424735" y="1686426"/>
            <a:ext cx="93735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-&gt; if words are always exchangeable, they must have very similar meaning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88DB8BC-46FF-58EB-2962-3D40D03A8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077" y="210810"/>
            <a:ext cx="8170672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4000" dirty="0"/>
              <a:t>How do we learn these attributes?</a:t>
            </a:r>
          </a:p>
        </p:txBody>
      </p:sp>
    </p:spTree>
    <p:extLst>
      <p:ext uri="{BB962C8B-B14F-4D97-AF65-F5344CB8AC3E}">
        <p14:creationId xmlns:p14="http://schemas.microsoft.com/office/powerpoint/2010/main" val="3490862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BCF95-43DA-264A-B38E-BD98E5008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07" y="220983"/>
            <a:ext cx="12192000" cy="1143000"/>
          </a:xfrm>
        </p:spPr>
        <p:txBody>
          <a:bodyPr>
            <a:noAutofit/>
          </a:bodyPr>
          <a:lstStyle/>
          <a:p>
            <a:r>
              <a:rPr lang="en-US" sz="4000" dirty="0"/>
              <a:t>Now that we have word vectors, how do we use them?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22223-D0C8-6644-A01C-7C0BE1C48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968008"/>
          </a:xfrm>
        </p:spPr>
        <p:txBody>
          <a:bodyPr>
            <a:normAutofit/>
          </a:bodyPr>
          <a:lstStyle/>
          <a:p>
            <a:r>
              <a:rPr lang="en-US" sz="2400" dirty="0"/>
              <a:t>Look up words individually to obtain their vectors</a:t>
            </a:r>
          </a:p>
          <a:p>
            <a:r>
              <a:rPr lang="en-US" sz="2400" dirty="0"/>
              <a:t>Construct a sequence of vectors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91168" y="2249293"/>
            <a:ext cx="5846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This 		is 			a 			sentence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307281" y="3254008"/>
          <a:ext cx="539980" cy="3055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980">
                  <a:extLst>
                    <a:ext uri="{9D8B030D-6E8A-4147-A177-3AD203B41FA5}">
                      <a16:colId xmlns:a16="http://schemas.microsoft.com/office/drawing/2014/main" val="2276462251"/>
                    </a:ext>
                  </a:extLst>
                </a:gridCol>
              </a:tblGrid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52172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39327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176303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7150161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942237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824184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4083529" y="3254008"/>
          <a:ext cx="539980" cy="3055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980">
                  <a:extLst>
                    <a:ext uri="{9D8B030D-6E8A-4147-A177-3AD203B41FA5}">
                      <a16:colId xmlns:a16="http://schemas.microsoft.com/office/drawing/2014/main" val="2276462251"/>
                    </a:ext>
                  </a:extLst>
                </a:gridCol>
              </a:tblGrid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52172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39327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176303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7150161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942237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82418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5958927" y="3254008"/>
          <a:ext cx="539980" cy="3055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980">
                  <a:extLst>
                    <a:ext uri="{9D8B030D-6E8A-4147-A177-3AD203B41FA5}">
                      <a16:colId xmlns:a16="http://schemas.microsoft.com/office/drawing/2014/main" val="2276462251"/>
                    </a:ext>
                  </a:extLst>
                </a:gridCol>
              </a:tblGrid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52172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39327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176303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7150161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942237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824184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7742807" y="3254008"/>
          <a:ext cx="539980" cy="3055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980">
                  <a:extLst>
                    <a:ext uri="{9D8B030D-6E8A-4147-A177-3AD203B41FA5}">
                      <a16:colId xmlns:a16="http://schemas.microsoft.com/office/drawing/2014/main" val="2276462251"/>
                    </a:ext>
                  </a:extLst>
                </a:gridCol>
              </a:tblGrid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52172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39327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176303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7150161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942237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824184"/>
                  </a:ext>
                </a:extLst>
              </a:tr>
            </a:tbl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2572719" y="2834067"/>
            <a:ext cx="0" cy="2810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352441" y="2834067"/>
            <a:ext cx="0" cy="2810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227736" y="2834067"/>
            <a:ext cx="0" cy="2810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8010041" y="2834067"/>
            <a:ext cx="0" cy="2810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C32AC06-632F-43A5-BCC3-B6853BF55ED1}"/>
              </a:ext>
            </a:extLst>
          </p:cNvPr>
          <p:cNvSpPr txBox="1"/>
          <p:nvPr/>
        </p:nvSpPr>
        <p:spPr>
          <a:xfrm>
            <a:off x="609602" y="4259199"/>
            <a:ext cx="543479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97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797" i="1" baseline="-25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en-US" sz="2797" baseline="-25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105188" y="3184585"/>
            <a:ext cx="6362409" cy="3194775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/>
          <p:cNvCxnSpPr>
            <a:stCxn id="19" idx="3"/>
          </p:cNvCxnSpPr>
          <p:nvPr/>
        </p:nvCxnSpPr>
        <p:spPr>
          <a:xfrm>
            <a:off x="1153081" y="4520585"/>
            <a:ext cx="9521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2503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22223-D0C8-6644-A01C-7C0BE1C48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43000"/>
            <a:ext cx="10972800" cy="968008"/>
          </a:xfrm>
        </p:spPr>
        <p:txBody>
          <a:bodyPr>
            <a:normAutofit/>
          </a:bodyPr>
          <a:lstStyle/>
          <a:p>
            <a:r>
              <a:rPr lang="en-US" sz="2400" dirty="0"/>
              <a:t>Look up words individually to obtain their vectors</a:t>
            </a:r>
          </a:p>
          <a:p>
            <a:r>
              <a:rPr lang="en-US" sz="2400" dirty="0"/>
              <a:t>Construct a sequence of vectors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91168" y="2249293"/>
            <a:ext cx="30939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This is a sentence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/>
        </p:nvGraphicFramePr>
        <p:xfrm>
          <a:off x="2307281" y="3254008"/>
          <a:ext cx="539980" cy="3055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980">
                  <a:extLst>
                    <a:ext uri="{9D8B030D-6E8A-4147-A177-3AD203B41FA5}">
                      <a16:colId xmlns:a16="http://schemas.microsoft.com/office/drawing/2014/main" val="2276462251"/>
                    </a:ext>
                  </a:extLst>
                </a:gridCol>
              </a:tblGrid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52172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39327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176303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7150161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942237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824184"/>
                  </a:ext>
                </a:extLst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/>
        </p:nvGraphicFramePr>
        <p:xfrm>
          <a:off x="2851050" y="3254007"/>
          <a:ext cx="539980" cy="3055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980">
                  <a:extLst>
                    <a:ext uri="{9D8B030D-6E8A-4147-A177-3AD203B41FA5}">
                      <a16:colId xmlns:a16="http://schemas.microsoft.com/office/drawing/2014/main" val="2276462251"/>
                    </a:ext>
                  </a:extLst>
                </a:gridCol>
              </a:tblGrid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52172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39327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176303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7150161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942237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82418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/>
        </p:nvGraphicFramePr>
        <p:xfrm>
          <a:off x="3391030" y="3254007"/>
          <a:ext cx="539980" cy="3055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980">
                  <a:extLst>
                    <a:ext uri="{9D8B030D-6E8A-4147-A177-3AD203B41FA5}">
                      <a16:colId xmlns:a16="http://schemas.microsoft.com/office/drawing/2014/main" val="2276462251"/>
                    </a:ext>
                  </a:extLst>
                </a:gridCol>
              </a:tblGrid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52172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39327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176303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7150161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942237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824184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3931010" y="3254007"/>
          <a:ext cx="539980" cy="30559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980">
                  <a:extLst>
                    <a:ext uri="{9D8B030D-6E8A-4147-A177-3AD203B41FA5}">
                      <a16:colId xmlns:a16="http://schemas.microsoft.com/office/drawing/2014/main" val="2276462251"/>
                    </a:ext>
                  </a:extLst>
                </a:gridCol>
              </a:tblGrid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252172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393278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2176303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37150161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5942237"/>
                  </a:ext>
                </a:extLst>
              </a:tr>
              <a:tr h="509321">
                <a:tc>
                  <a:txBody>
                    <a:bodyPr/>
                    <a:lstStyle/>
                    <a:p>
                      <a:endParaRPr lang="en-US" sz="1300" dirty="0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1824184"/>
                  </a:ext>
                </a:extLst>
              </a:tr>
            </a:tbl>
          </a:graphicData>
        </a:graphic>
      </p:graphicFrame>
      <p:cxnSp>
        <p:nvCxnSpPr>
          <p:cNvPr id="13" name="Straight Arrow Connector 12"/>
          <p:cNvCxnSpPr/>
          <p:nvPr/>
        </p:nvCxnSpPr>
        <p:spPr>
          <a:xfrm>
            <a:off x="2572719" y="2834067"/>
            <a:ext cx="0" cy="2810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cxnSpLocks/>
          </p:cNvCxnSpPr>
          <p:nvPr/>
        </p:nvCxnSpPr>
        <p:spPr>
          <a:xfrm flipH="1">
            <a:off x="3133241" y="2834067"/>
            <a:ext cx="192664" cy="2810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708653" y="2834067"/>
            <a:ext cx="0" cy="2810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217971" y="2834067"/>
            <a:ext cx="0" cy="28109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CC32AC06-632F-43A5-BCC3-B6853BF55ED1}"/>
              </a:ext>
            </a:extLst>
          </p:cNvPr>
          <p:cNvSpPr txBox="1"/>
          <p:nvPr/>
        </p:nvSpPr>
        <p:spPr>
          <a:xfrm>
            <a:off x="609602" y="4259199"/>
            <a:ext cx="543479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97" i="1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797" i="1" baseline="-250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endParaRPr lang="en-US" sz="2797" baseline="-25000" dirty="0">
              <a:solidFill>
                <a:schemeClr val="accent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2105188" y="3184585"/>
            <a:ext cx="2484741" cy="3194775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/>
          <p:cNvCxnSpPr>
            <a:stCxn id="19" idx="3"/>
          </p:cNvCxnSpPr>
          <p:nvPr/>
        </p:nvCxnSpPr>
        <p:spPr>
          <a:xfrm>
            <a:off x="1153081" y="4520585"/>
            <a:ext cx="952106" cy="0"/>
          </a:xfrm>
          <a:prstGeom prst="line">
            <a:avLst/>
          </a:prstGeom>
          <a:ln>
            <a:solidFill>
              <a:schemeClr val="tx2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CD118FE-C494-FF17-CA93-73A8D4C065A7}"/>
              </a:ext>
            </a:extLst>
          </p:cNvPr>
          <p:cNvSpPr txBox="1">
            <a:spLocks/>
          </p:cNvSpPr>
          <p:nvPr/>
        </p:nvSpPr>
        <p:spPr>
          <a:xfrm>
            <a:off x="6391838" y="4051980"/>
            <a:ext cx="4819559" cy="968008"/>
          </a:xfrm>
          <a:prstGeom prst="rect">
            <a:avLst/>
          </a:prstGeom>
        </p:spPr>
        <p:txBody>
          <a:bodyPr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Now we have a grid of numbers</a:t>
            </a:r>
          </a:p>
          <a:p>
            <a:pPr marL="0" indent="0">
              <a:buNone/>
            </a:pPr>
            <a:r>
              <a:rPr lang="en-US" sz="2400" dirty="0"/>
              <a:t>Similar in many ways to an image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E515EE4-F8D7-C2F1-6034-FA3319EB2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907" y="220983"/>
            <a:ext cx="12192000" cy="1143000"/>
          </a:xfrm>
        </p:spPr>
        <p:txBody>
          <a:bodyPr>
            <a:noAutofit/>
          </a:bodyPr>
          <a:lstStyle/>
          <a:p>
            <a:r>
              <a:rPr lang="en-US" sz="4000" dirty="0"/>
              <a:t>Now that we have word vectors, how do we use them?</a:t>
            </a:r>
          </a:p>
        </p:txBody>
      </p:sp>
    </p:spTree>
    <p:extLst>
      <p:ext uri="{BB962C8B-B14F-4D97-AF65-F5344CB8AC3E}">
        <p14:creationId xmlns:p14="http://schemas.microsoft.com/office/powerpoint/2010/main" val="1202976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904BA-2B1C-8D4A-9D8E-8B8640CF2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does “deep” NLP work?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6791F-1ACA-C440-B5F4-B9EC9E29B7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Answer, part 2: hierarchical feature extraction (like in image processing)</a:t>
            </a:r>
          </a:p>
        </p:txBody>
      </p:sp>
    </p:spTree>
    <p:extLst>
      <p:ext uri="{BB962C8B-B14F-4D97-AF65-F5344CB8AC3E}">
        <p14:creationId xmlns:p14="http://schemas.microsoft.com/office/powerpoint/2010/main" val="535836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0F8ED1D-42C3-9141-AE77-27407422E154}"/>
              </a:ext>
            </a:extLst>
          </p:cNvPr>
          <p:cNvSpPr txBox="1"/>
          <p:nvPr/>
        </p:nvSpPr>
        <p:spPr>
          <a:xfrm>
            <a:off x="1720405" y="5277331"/>
            <a:ext cx="1729425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pixels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C42C99-ECFD-CC46-8C0C-7FE9900CF424}"/>
              </a:ext>
            </a:extLst>
          </p:cNvPr>
          <p:cNvSpPr txBox="1"/>
          <p:nvPr/>
        </p:nvSpPr>
        <p:spPr>
          <a:xfrm>
            <a:off x="9731579" y="4182978"/>
            <a:ext cx="1535116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F4C887-30DE-6142-A3B8-73F2E6FB683F}"/>
              </a:ext>
            </a:extLst>
          </p:cNvPr>
          <p:cNvSpPr txBox="1"/>
          <p:nvPr/>
        </p:nvSpPr>
        <p:spPr>
          <a:xfrm>
            <a:off x="7287897" y="6169338"/>
            <a:ext cx="4774640" cy="49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36" dirty="0"/>
              <a:t>End goal: predict</a:t>
            </a:r>
            <a:r>
              <a:rPr lang="en-US" sz="2636" i="1" dirty="0"/>
              <a:t> dog </a:t>
            </a:r>
            <a:r>
              <a:rPr lang="en-US" sz="2636" dirty="0"/>
              <a:t>from </a:t>
            </a:r>
            <a:r>
              <a:rPr lang="en-US" sz="2636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pixels</a:t>
            </a:r>
            <a:r>
              <a:rPr lang="en-US" sz="2636" dirty="0"/>
              <a:t> 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D7F99B7-3001-F340-BD4E-C015D9032101}"/>
              </a:ext>
            </a:extLst>
          </p:cNvPr>
          <p:cNvGraphicFramePr>
            <a:graphicFrameLocks noGrp="1"/>
          </p:cNvGraphicFramePr>
          <p:nvPr/>
        </p:nvGraphicFramePr>
        <p:xfrm>
          <a:off x="10137623" y="3346502"/>
          <a:ext cx="723031" cy="7078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031">
                  <a:extLst>
                    <a:ext uri="{9D8B030D-6E8A-4147-A177-3AD203B41FA5}">
                      <a16:colId xmlns:a16="http://schemas.microsoft.com/office/drawing/2014/main" val="4002730172"/>
                    </a:ext>
                  </a:extLst>
                </a:gridCol>
              </a:tblGrid>
              <a:tr h="707853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dog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152605"/>
                  </a:ext>
                </a:extLst>
              </a:tr>
            </a:tbl>
          </a:graphicData>
        </a:graphic>
      </p:graphicFrame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04C370-95FF-1047-B986-B06FCDF88F5F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4172617" y="3706374"/>
            <a:ext cx="872439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0F900F6-F379-064E-8628-8FF4A074FE47}"/>
              </a:ext>
            </a:extLst>
          </p:cNvPr>
          <p:cNvSpPr txBox="1"/>
          <p:nvPr/>
        </p:nvSpPr>
        <p:spPr>
          <a:xfrm>
            <a:off x="5045056" y="3229770"/>
            <a:ext cx="1729425" cy="9532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low-level motifs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AABC2F-ABAF-6140-BA5C-921109CF989B}"/>
              </a:ext>
            </a:extLst>
          </p:cNvPr>
          <p:cNvSpPr txBox="1"/>
          <p:nvPr/>
        </p:nvSpPr>
        <p:spPr>
          <a:xfrm>
            <a:off x="7483389" y="3229770"/>
            <a:ext cx="1729425" cy="9532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high-level motifs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B0503-A697-0A47-A3DA-5DB2A3779506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6774481" y="3706375"/>
            <a:ext cx="70890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3A2DF38-31DB-B443-B7EA-6CBFE99560BB}"/>
              </a:ext>
            </a:extLst>
          </p:cNvPr>
          <p:cNvCxnSpPr>
            <a:cxnSpLocks/>
            <a:stCxn id="18" idx="3"/>
            <a:endCxn id="13" idx="1"/>
          </p:cNvCxnSpPr>
          <p:nvPr/>
        </p:nvCxnSpPr>
        <p:spPr>
          <a:xfrm flipV="1">
            <a:off x="9212814" y="3700428"/>
            <a:ext cx="924809" cy="59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86D54507-CE31-F545-93DF-9D4C9973BC7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7616" y="2157378"/>
            <a:ext cx="3175000" cy="3086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6D4061E-5342-9944-9149-5767358874A4}"/>
              </a:ext>
            </a:extLst>
          </p:cNvPr>
          <p:cNvSpPr txBox="1"/>
          <p:nvPr/>
        </p:nvSpPr>
        <p:spPr>
          <a:xfrm>
            <a:off x="5023691" y="4296929"/>
            <a:ext cx="1772152" cy="1309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636" dirty="0"/>
              <a:t>edges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636" dirty="0"/>
              <a:t>shapes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636" dirty="0"/>
              <a:t>textures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F75F0FA-BD5C-2C42-8E0B-45D8D186EE76}"/>
              </a:ext>
            </a:extLst>
          </p:cNvPr>
          <p:cNvSpPr txBox="1"/>
          <p:nvPr/>
        </p:nvSpPr>
        <p:spPr>
          <a:xfrm>
            <a:off x="7462024" y="4296929"/>
            <a:ext cx="1354410" cy="1309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636" dirty="0"/>
              <a:t>eyes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636" dirty="0"/>
              <a:t>ears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636" dirty="0"/>
              <a:t>paws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9D5AFCE-C044-3C4C-BD58-C4F92945F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Now we can use deep learning to build our hierarchy of features.</a:t>
            </a:r>
          </a:p>
        </p:txBody>
      </p:sp>
    </p:spTree>
    <p:extLst>
      <p:ext uri="{BB962C8B-B14F-4D97-AF65-F5344CB8AC3E}">
        <p14:creationId xmlns:p14="http://schemas.microsoft.com/office/powerpoint/2010/main" val="3179256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0F8ED1D-42C3-9141-AE77-27407422E154}"/>
              </a:ext>
            </a:extLst>
          </p:cNvPr>
          <p:cNvSpPr txBox="1"/>
          <p:nvPr/>
        </p:nvSpPr>
        <p:spPr>
          <a:xfrm>
            <a:off x="1582213" y="5283625"/>
            <a:ext cx="1729425" cy="1383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grid of semantic attributes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C42C99-ECFD-CC46-8C0C-7FE9900CF424}"/>
              </a:ext>
            </a:extLst>
          </p:cNvPr>
          <p:cNvSpPr txBox="1"/>
          <p:nvPr/>
        </p:nvSpPr>
        <p:spPr>
          <a:xfrm>
            <a:off x="9731579" y="4182978"/>
            <a:ext cx="1535116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F4C887-30DE-6142-A3B8-73F2E6FB683F}"/>
              </a:ext>
            </a:extLst>
          </p:cNvPr>
          <p:cNvSpPr txBox="1"/>
          <p:nvPr/>
        </p:nvSpPr>
        <p:spPr>
          <a:xfrm>
            <a:off x="5161597" y="6169338"/>
            <a:ext cx="6839501" cy="49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36" dirty="0"/>
              <a:t>End goal: predict</a:t>
            </a:r>
            <a:r>
              <a:rPr lang="en-US" sz="2636" i="1" dirty="0"/>
              <a:t> pulmonary embolism </a:t>
            </a:r>
            <a:r>
              <a:rPr lang="en-US" sz="2636" dirty="0"/>
              <a:t>from </a:t>
            </a:r>
            <a:r>
              <a:rPr lang="en-US" sz="2636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US" sz="2636" dirty="0"/>
              <a:t> 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D7F99B7-3001-F340-BD4E-C015D9032101}"/>
              </a:ext>
            </a:extLst>
          </p:cNvPr>
          <p:cNvGraphicFramePr>
            <a:graphicFrameLocks noGrp="1"/>
          </p:cNvGraphicFramePr>
          <p:nvPr/>
        </p:nvGraphicFramePr>
        <p:xfrm>
          <a:off x="10137623" y="3346502"/>
          <a:ext cx="723031" cy="7078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031">
                  <a:extLst>
                    <a:ext uri="{9D8B030D-6E8A-4147-A177-3AD203B41FA5}">
                      <a16:colId xmlns:a16="http://schemas.microsoft.com/office/drawing/2014/main" val="4002730172"/>
                    </a:ext>
                  </a:extLst>
                </a:gridCol>
              </a:tblGrid>
              <a:tr h="707853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PE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152605"/>
                  </a:ext>
                </a:extLst>
              </a:tr>
            </a:tbl>
          </a:graphicData>
        </a:graphic>
      </p:graphicFrame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04C370-95FF-1047-B986-B06FCDF88F5F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3710510" y="3706375"/>
            <a:ext cx="1334546" cy="154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0F900F6-F379-064E-8628-8FF4A074FE47}"/>
              </a:ext>
            </a:extLst>
          </p:cNvPr>
          <p:cNvSpPr txBox="1"/>
          <p:nvPr/>
        </p:nvSpPr>
        <p:spPr>
          <a:xfrm>
            <a:off x="5045056" y="3229770"/>
            <a:ext cx="1729425" cy="9532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low-level motifs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9AABC2F-ABAF-6140-BA5C-921109CF989B}"/>
              </a:ext>
            </a:extLst>
          </p:cNvPr>
          <p:cNvSpPr txBox="1"/>
          <p:nvPr/>
        </p:nvSpPr>
        <p:spPr>
          <a:xfrm>
            <a:off x="7483389" y="3229770"/>
            <a:ext cx="1729425" cy="95321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high-level motifs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B0503-A697-0A47-A3DA-5DB2A3779506}"/>
              </a:ext>
            </a:extLst>
          </p:cNvPr>
          <p:cNvCxnSpPr>
            <a:cxnSpLocks/>
            <a:stCxn id="17" idx="3"/>
            <a:endCxn id="18" idx="1"/>
          </p:cNvCxnSpPr>
          <p:nvPr/>
        </p:nvCxnSpPr>
        <p:spPr>
          <a:xfrm>
            <a:off x="6774481" y="3706375"/>
            <a:ext cx="70890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03A2DF38-31DB-B443-B7EA-6CBFE99560BB}"/>
              </a:ext>
            </a:extLst>
          </p:cNvPr>
          <p:cNvCxnSpPr>
            <a:cxnSpLocks/>
            <a:stCxn id="18" idx="3"/>
            <a:endCxn id="13" idx="1"/>
          </p:cNvCxnSpPr>
          <p:nvPr/>
        </p:nvCxnSpPr>
        <p:spPr>
          <a:xfrm flipV="1">
            <a:off x="9212814" y="3700428"/>
            <a:ext cx="924809" cy="594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C6D4061E-5342-9944-9149-5767358874A4}"/>
              </a:ext>
            </a:extLst>
          </p:cNvPr>
          <p:cNvSpPr txBox="1"/>
          <p:nvPr/>
        </p:nvSpPr>
        <p:spPr>
          <a:xfrm>
            <a:off x="5023691" y="4296928"/>
            <a:ext cx="1825344" cy="1309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636" dirty="0"/>
              <a:t>words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636" dirty="0"/>
              <a:t>short phrases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F75F0FA-BD5C-2C42-8E0B-45D8D186EE76}"/>
              </a:ext>
            </a:extLst>
          </p:cNvPr>
          <p:cNvSpPr txBox="1"/>
          <p:nvPr/>
        </p:nvSpPr>
        <p:spPr>
          <a:xfrm>
            <a:off x="7462023" y="4296929"/>
            <a:ext cx="1968848" cy="903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636" dirty="0"/>
              <a:t>concepts</a:t>
            </a:r>
          </a:p>
          <a:p>
            <a:pPr marL="457189" indent="-457189">
              <a:buFont typeface="Arial" panose="020B0604020202020204" pitchFamily="34" charset="0"/>
              <a:buChar char="•"/>
            </a:pPr>
            <a:r>
              <a:rPr lang="en-US" sz="2636" dirty="0"/>
              <a:t>topics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A9D5AFCE-C044-3C4C-BD58-C4F92945F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Now we can use deep learning to build our hierarchy of </a:t>
            </a:r>
            <a:r>
              <a:rPr lang="en-US" i="1" dirty="0">
                <a:solidFill>
                  <a:schemeClr val="accent2"/>
                </a:solidFill>
              </a:rPr>
              <a:t>semantic</a:t>
            </a:r>
            <a:r>
              <a:rPr lang="en-US" dirty="0"/>
              <a:t> features.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70EC008-0CBF-9FA8-56DC-9B08A4DD02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976" t="10927" r="11177" b="12059"/>
          <a:stretch/>
        </p:blipFill>
        <p:spPr>
          <a:xfrm>
            <a:off x="1183341" y="1969040"/>
            <a:ext cx="2527168" cy="32775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70968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2019, I did a brief survey of NLP in JAMA…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953" y="1726154"/>
            <a:ext cx="7150083" cy="47667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341621-63DF-518D-3FE9-EE19953D1D5B}"/>
              </a:ext>
            </a:extLst>
          </p:cNvPr>
          <p:cNvSpPr txBox="1"/>
          <p:nvPr/>
        </p:nvSpPr>
        <p:spPr>
          <a:xfrm>
            <a:off x="838200" y="1690062"/>
            <a:ext cx="313329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Of 28 articles: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27 were based entirely on word counts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Most focused on identifying specific diagnoses or events within notes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Even today, these simple approaches often work best in practice</a:t>
            </a:r>
          </a:p>
        </p:txBody>
      </p:sp>
    </p:spTree>
    <p:extLst>
      <p:ext uri="{BB962C8B-B14F-4D97-AF65-F5344CB8AC3E}">
        <p14:creationId xmlns:p14="http://schemas.microsoft.com/office/powerpoint/2010/main" val="36727811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0F8ED1D-42C3-9141-AE77-27407422E154}"/>
              </a:ext>
            </a:extLst>
          </p:cNvPr>
          <p:cNvSpPr txBox="1"/>
          <p:nvPr/>
        </p:nvSpPr>
        <p:spPr>
          <a:xfrm>
            <a:off x="9212177" y="5578324"/>
            <a:ext cx="1729425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04C370-95FF-1047-B986-B06FCDF88F5F}"/>
              </a:ext>
            </a:extLst>
          </p:cNvPr>
          <p:cNvCxnSpPr>
            <a:cxnSpLocks/>
          </p:cNvCxnSpPr>
          <p:nvPr/>
        </p:nvCxnSpPr>
        <p:spPr>
          <a:xfrm flipV="1">
            <a:off x="8347465" y="4394579"/>
            <a:ext cx="0" cy="3548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B0503-A697-0A47-A3DA-5DB2A3779506}"/>
              </a:ext>
            </a:extLst>
          </p:cNvPr>
          <p:cNvCxnSpPr>
            <a:cxnSpLocks/>
          </p:cNvCxnSpPr>
          <p:nvPr/>
        </p:nvCxnSpPr>
        <p:spPr>
          <a:xfrm flipV="1">
            <a:off x="8347465" y="2907726"/>
            <a:ext cx="0" cy="3131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E1FAC8BA-4E0B-8546-91E3-DB4FD3DE1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5820"/>
            <a:ext cx="12192000" cy="940472"/>
          </a:xfrm>
        </p:spPr>
        <p:txBody>
          <a:bodyPr>
            <a:noAutofit/>
          </a:bodyPr>
          <a:lstStyle/>
          <a:p>
            <a:pPr algn="ctr"/>
            <a:r>
              <a:rPr lang="en-US" sz="3600" dirty="0"/>
              <a:t>Recall: in image processing, we start with a pre-trained </a:t>
            </a:r>
            <a:r>
              <a:rPr lang="en-US" sz="3600" i="1" dirty="0"/>
              <a:t>encoder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47EF31-DD2B-2242-BB8A-C5F5B01D1AAB}"/>
              </a:ext>
            </a:extLst>
          </p:cNvPr>
          <p:cNvSpPr txBox="1"/>
          <p:nvPr/>
        </p:nvSpPr>
        <p:spPr>
          <a:xfrm>
            <a:off x="9212177" y="1212805"/>
            <a:ext cx="1354410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118C239F-A05F-DF4A-834B-75B7272EF7B6}"/>
              </a:ext>
            </a:extLst>
          </p:cNvPr>
          <p:cNvGraphicFramePr>
            <a:graphicFrameLocks noGrp="1"/>
          </p:cNvGraphicFramePr>
          <p:nvPr/>
        </p:nvGraphicFramePr>
        <p:xfrm>
          <a:off x="7579907" y="1123568"/>
          <a:ext cx="1535116" cy="7078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5116">
                  <a:extLst>
                    <a:ext uri="{9D8B030D-6E8A-4147-A177-3AD203B41FA5}">
                      <a16:colId xmlns:a16="http://schemas.microsoft.com/office/drawing/2014/main" val="4002730172"/>
                    </a:ext>
                  </a:extLst>
                </a:gridCol>
              </a:tblGrid>
              <a:tr h="707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retinopathy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152605"/>
                  </a:ext>
                </a:extLst>
              </a:tr>
            </a:tbl>
          </a:graphicData>
        </a:graphic>
      </p:graphicFrame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E1D92D3-E56B-A746-824F-E5BE7353B5A0}"/>
              </a:ext>
            </a:extLst>
          </p:cNvPr>
          <p:cNvCxnSpPr>
            <a:cxnSpLocks/>
          </p:cNvCxnSpPr>
          <p:nvPr/>
        </p:nvCxnSpPr>
        <p:spPr>
          <a:xfrm flipV="1">
            <a:off x="8347465" y="1951630"/>
            <a:ext cx="0" cy="2482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4D512111-B34C-D745-96B1-4A83D0CAAA5D}"/>
              </a:ext>
            </a:extLst>
          </p:cNvPr>
          <p:cNvSpPr txBox="1"/>
          <p:nvPr/>
        </p:nvSpPr>
        <p:spPr>
          <a:xfrm>
            <a:off x="9690855" y="2297468"/>
            <a:ext cx="17514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vector of high-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features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A2CF5A5-D42C-AA4E-B601-1A156AD1315E}"/>
              </a:ext>
            </a:extLst>
          </p:cNvPr>
          <p:cNvSpPr/>
          <p:nvPr/>
        </p:nvSpPr>
        <p:spPr>
          <a:xfrm>
            <a:off x="7482752" y="3352447"/>
            <a:ext cx="1729425" cy="94140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CNN</a:t>
            </a:r>
          </a:p>
          <a:p>
            <a:pPr algn="ctr"/>
            <a:r>
              <a:rPr lang="en-US" dirty="0"/>
              <a:t>Encoder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22061E8-B621-3047-183A-03BF4F42F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672" y="1474191"/>
            <a:ext cx="5548171" cy="4866778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 CNN </a:t>
            </a:r>
            <a:r>
              <a:rPr lang="en-US" i="1" dirty="0"/>
              <a:t>image encoder</a:t>
            </a:r>
            <a:r>
              <a:rPr lang="en-US" dirty="0"/>
              <a:t> that converts the raw image to a vector of high-level motifs / features.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</a:t>
            </a:r>
            <a:r>
              <a:rPr lang="en-US" i="1" dirty="0"/>
              <a:t>final layer</a:t>
            </a:r>
            <a:r>
              <a:rPr lang="en-US" dirty="0"/>
              <a:t>, or </a:t>
            </a:r>
            <a:r>
              <a:rPr lang="en-US" i="1" dirty="0"/>
              <a:t>prediction head</a:t>
            </a:r>
            <a:r>
              <a:rPr lang="en-US" dirty="0"/>
              <a:t> – this is a </a:t>
            </a:r>
            <a:r>
              <a:rPr lang="en-US" u="sng" dirty="0"/>
              <a:t>logistic regression</a:t>
            </a:r>
            <a:r>
              <a:rPr lang="en-US" dirty="0"/>
              <a:t> model – that makes predictions about the label from these high-level features.</a:t>
            </a:r>
          </a:p>
          <a:p>
            <a:endParaRPr lang="en-US" dirty="0"/>
          </a:p>
          <a:p>
            <a:r>
              <a:rPr lang="en-US" dirty="0"/>
              <a:t>We will </a:t>
            </a:r>
            <a:r>
              <a:rPr lang="en-US" u="sng" dirty="0"/>
              <a:t>reuse</a:t>
            </a:r>
            <a:r>
              <a:rPr lang="en-US" dirty="0"/>
              <a:t> the encoder but </a:t>
            </a:r>
            <a:r>
              <a:rPr lang="en-US" u="sng" dirty="0"/>
              <a:t>replace</a:t>
            </a:r>
            <a:r>
              <a:rPr lang="en-US" dirty="0"/>
              <a:t> the prediction head, since it is specific to the previous (non-medical) task.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F2A0AC1-E887-ECC4-06E9-6D7E36844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112516" y="1264784"/>
            <a:ext cx="469900" cy="26543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6A111F5-3503-29BA-AC7D-265A91508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232" y="4887241"/>
            <a:ext cx="1860465" cy="190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5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910"/>
    </mc:Choice>
    <mc:Fallback xmlns="">
      <p:transition spd="slow" advTm="66910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0F8ED1D-42C3-9141-AE77-27407422E154}"/>
              </a:ext>
            </a:extLst>
          </p:cNvPr>
          <p:cNvSpPr txBox="1"/>
          <p:nvPr/>
        </p:nvSpPr>
        <p:spPr>
          <a:xfrm>
            <a:off x="9797067" y="5168522"/>
            <a:ext cx="1729425" cy="13836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grid of semantic attributes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04C370-95FF-1047-B986-B06FCDF88F5F}"/>
              </a:ext>
            </a:extLst>
          </p:cNvPr>
          <p:cNvCxnSpPr>
            <a:cxnSpLocks/>
          </p:cNvCxnSpPr>
          <p:nvPr/>
        </p:nvCxnSpPr>
        <p:spPr>
          <a:xfrm flipV="1">
            <a:off x="8347465" y="4394579"/>
            <a:ext cx="0" cy="3548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F32B0503-A697-0A47-A3DA-5DB2A3779506}"/>
              </a:ext>
            </a:extLst>
          </p:cNvPr>
          <p:cNvCxnSpPr>
            <a:cxnSpLocks/>
          </p:cNvCxnSpPr>
          <p:nvPr/>
        </p:nvCxnSpPr>
        <p:spPr>
          <a:xfrm flipV="1">
            <a:off x="8347465" y="2907726"/>
            <a:ext cx="0" cy="3131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itle 1">
            <a:extLst>
              <a:ext uri="{FF2B5EF4-FFF2-40B4-BE49-F238E27FC236}">
                <a16:creationId xmlns:a16="http://schemas.microsoft.com/office/drawing/2014/main" id="{E1FAC8BA-4E0B-8546-91E3-DB4FD3DE1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5820"/>
            <a:ext cx="12192000" cy="940472"/>
          </a:xfrm>
        </p:spPr>
        <p:txBody>
          <a:bodyPr>
            <a:noAutofit/>
          </a:bodyPr>
          <a:lstStyle/>
          <a:p>
            <a:pPr algn="ctr"/>
            <a:r>
              <a:rPr lang="en-US" sz="3600" u="sng" dirty="0"/>
              <a:t>In modern (deep) NLP, we also start with a pre-trained </a:t>
            </a:r>
            <a:r>
              <a:rPr lang="en-US" sz="3600" i="1" u="sng" dirty="0"/>
              <a:t>encoder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47EF31-DD2B-2242-BB8A-C5F5B01D1AAB}"/>
              </a:ext>
            </a:extLst>
          </p:cNvPr>
          <p:cNvSpPr txBox="1"/>
          <p:nvPr/>
        </p:nvSpPr>
        <p:spPr>
          <a:xfrm>
            <a:off x="9212177" y="1212805"/>
            <a:ext cx="1354410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label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118C239F-A05F-DF4A-834B-75B7272EF7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3845346"/>
              </p:ext>
            </p:extLst>
          </p:nvPr>
        </p:nvGraphicFramePr>
        <p:xfrm>
          <a:off x="7579907" y="1123568"/>
          <a:ext cx="1535116" cy="7078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5116">
                  <a:extLst>
                    <a:ext uri="{9D8B030D-6E8A-4147-A177-3AD203B41FA5}">
                      <a16:colId xmlns:a16="http://schemas.microsoft.com/office/drawing/2014/main" val="4002730172"/>
                    </a:ext>
                  </a:extLst>
                </a:gridCol>
              </a:tblGrid>
              <a:tr h="70785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PE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152605"/>
                  </a:ext>
                </a:extLst>
              </a:tr>
            </a:tbl>
          </a:graphicData>
        </a:graphic>
      </p:graphicFrame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E1D92D3-E56B-A746-824F-E5BE7353B5A0}"/>
              </a:ext>
            </a:extLst>
          </p:cNvPr>
          <p:cNvCxnSpPr>
            <a:cxnSpLocks/>
          </p:cNvCxnSpPr>
          <p:nvPr/>
        </p:nvCxnSpPr>
        <p:spPr>
          <a:xfrm flipV="1">
            <a:off x="8347465" y="1951630"/>
            <a:ext cx="0" cy="2482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4D512111-B34C-D745-96B1-4A83D0CAAA5D}"/>
              </a:ext>
            </a:extLst>
          </p:cNvPr>
          <p:cNvSpPr txBox="1"/>
          <p:nvPr/>
        </p:nvSpPr>
        <p:spPr>
          <a:xfrm>
            <a:off x="9690855" y="2297468"/>
            <a:ext cx="17514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vector of high-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semantic features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A2CF5A5-D42C-AA4E-B601-1A156AD1315E}"/>
              </a:ext>
            </a:extLst>
          </p:cNvPr>
          <p:cNvSpPr/>
          <p:nvPr/>
        </p:nvSpPr>
        <p:spPr>
          <a:xfrm>
            <a:off x="7482752" y="3352447"/>
            <a:ext cx="1729425" cy="941409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NLP</a:t>
            </a:r>
          </a:p>
          <a:p>
            <a:pPr algn="ctr"/>
            <a:r>
              <a:rPr lang="en-US" dirty="0"/>
              <a:t>Encoder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22061E8-B621-3047-183A-03BF4F42F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4672" y="1474191"/>
            <a:ext cx="5548171" cy="4866778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 transformer network </a:t>
            </a:r>
            <a:r>
              <a:rPr lang="en-US" i="1" dirty="0"/>
              <a:t>image encoder</a:t>
            </a:r>
            <a:r>
              <a:rPr lang="en-US" dirty="0"/>
              <a:t> that converts the raw semantic attributes to a vector of high-level motifs / features.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 </a:t>
            </a:r>
            <a:r>
              <a:rPr lang="en-US" i="1" dirty="0"/>
              <a:t>final layer</a:t>
            </a:r>
            <a:r>
              <a:rPr lang="en-US" dirty="0"/>
              <a:t>, or </a:t>
            </a:r>
            <a:r>
              <a:rPr lang="en-US" i="1" dirty="0"/>
              <a:t>prediction head</a:t>
            </a:r>
            <a:r>
              <a:rPr lang="en-US" dirty="0"/>
              <a:t> – this is a </a:t>
            </a:r>
            <a:r>
              <a:rPr lang="en-US" u="sng" dirty="0"/>
              <a:t>logistic regression</a:t>
            </a:r>
            <a:r>
              <a:rPr lang="en-US" dirty="0"/>
              <a:t> model – that makes predictions about the label from these high-level features.</a:t>
            </a:r>
          </a:p>
          <a:p>
            <a:endParaRPr lang="en-US" dirty="0"/>
          </a:p>
          <a:p>
            <a:r>
              <a:rPr lang="en-US" dirty="0"/>
              <a:t>We will </a:t>
            </a:r>
            <a:r>
              <a:rPr lang="en-US" u="sng" dirty="0"/>
              <a:t>reuse</a:t>
            </a:r>
            <a:r>
              <a:rPr lang="en-US" dirty="0"/>
              <a:t> the encoder but </a:t>
            </a:r>
            <a:r>
              <a:rPr lang="en-US" u="sng" dirty="0"/>
              <a:t>replace</a:t>
            </a:r>
            <a:r>
              <a:rPr lang="en-US" dirty="0"/>
              <a:t> the prediction head, since it is specific to the previous task.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F2A0AC1-E887-ECC4-06E9-6D7E368446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8112516" y="1264784"/>
            <a:ext cx="469900" cy="26543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FEA516C-A040-6944-09F3-EF3207AC1FB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976" t="10927" r="11177" b="12059"/>
          <a:stretch/>
        </p:blipFill>
        <p:spPr>
          <a:xfrm>
            <a:off x="7083820" y="4850144"/>
            <a:ext cx="2527168" cy="327753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10434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910"/>
    </mc:Choice>
    <mc:Fallback xmlns="">
      <p:transition spd="slow" advTm="66910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69A43-0B07-9D49-B4BC-7CF697B48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encoder (&amp; word vectors) is pre-trained on biomedical corpora.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C384E5-F9A4-2A44-854B-A7DAF79CC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84377"/>
            <a:ext cx="12192000" cy="422672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C684D70-78CE-B24B-A5AD-7AF4BF29DDF5}"/>
              </a:ext>
            </a:extLst>
          </p:cNvPr>
          <p:cNvSpPr txBox="1"/>
          <p:nvPr/>
        </p:nvSpPr>
        <p:spPr>
          <a:xfrm>
            <a:off x="6096000" y="5943938"/>
            <a:ext cx="610054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Lee J, Yoon W, Kim S, Kim D, Kim S, So CH, Kang J. </a:t>
            </a:r>
            <a:r>
              <a:rPr lang="en-US" sz="1400" b="0" i="0" u="none" strike="noStrike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BioBERT</a:t>
            </a:r>
            <a:r>
              <a:rPr lang="en-US" sz="1400" b="0" i="0" u="none" strike="noStrike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a pre-trained biomedical language representation model for biomedical text mining. Bioinformatics. 2020 Feb 15;36(4):1234-40.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237140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3E264-3F15-1F55-4410-F5F0748DB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encoder (&amp; word vectors) is pre-trained on biomedical corpora.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280EB8-9883-92AC-56D7-8FF289A40A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en-US" dirty="0"/>
              <a:t>Common encoders (e.g. BERT, GPT3) have millions or billions of parameters (up to 1T)</a:t>
            </a:r>
          </a:p>
          <a:p>
            <a:r>
              <a:rPr lang="en-US" dirty="0"/>
              <a:t>However, the principles remain the same: neural networks performing hierarchical feature extraction</a:t>
            </a:r>
          </a:p>
          <a:p>
            <a:r>
              <a:rPr lang="en-US" dirty="0"/>
              <a:t>Different tasks require slightly different final modifications to the encoder</a:t>
            </a:r>
          </a:p>
          <a:p>
            <a:r>
              <a:rPr lang="en-US" dirty="0"/>
              <a:t>Deep NLP is becoming more accessible (and common in the clinical  literature) as tools to acquire and use these encoders continue to improve</a:t>
            </a:r>
          </a:p>
        </p:txBody>
      </p:sp>
    </p:spTree>
    <p:extLst>
      <p:ext uri="{BB962C8B-B14F-4D97-AF65-F5344CB8AC3E}">
        <p14:creationId xmlns:p14="http://schemas.microsoft.com/office/powerpoint/2010/main" val="39001062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C8946-FC6F-5247-A331-50FF9EC64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Named Entity Recognition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D8C6BE-6F99-F447-9C5E-73575908F0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30087" cy="4351338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/>
              <a:t>The </a:t>
            </a:r>
            <a:r>
              <a:rPr lang="en-US" sz="2400" b="1" strike="sngStrike" dirty="0"/>
              <a:t>old</a:t>
            </a:r>
            <a:r>
              <a:rPr lang="en-US" sz="2400" b="1" dirty="0"/>
              <a:t> tried and true way:</a:t>
            </a:r>
          </a:p>
          <a:p>
            <a:endParaRPr lang="en-US" sz="2400" dirty="0"/>
          </a:p>
          <a:p>
            <a:r>
              <a:rPr lang="en-US" sz="2400" dirty="0"/>
              <a:t>Unified Medical Language System (UMLS)</a:t>
            </a:r>
          </a:p>
          <a:p>
            <a:r>
              <a:rPr lang="en-US" sz="2400" dirty="0"/>
              <a:t>Apache </a:t>
            </a:r>
            <a:r>
              <a:rPr lang="en-US" sz="2400" dirty="0" err="1"/>
              <a:t>cTAKES</a:t>
            </a:r>
            <a:endParaRPr lang="en-US" sz="2400" dirty="0"/>
          </a:p>
          <a:p>
            <a:r>
              <a:rPr lang="en-US" sz="2400" u="sng" dirty="0"/>
              <a:t>Rules-based systems</a:t>
            </a:r>
            <a:r>
              <a:rPr lang="en-US" sz="2400" dirty="0"/>
              <a:t> to extract medical concepts from free text</a:t>
            </a:r>
          </a:p>
          <a:p>
            <a:r>
              <a:rPr lang="en-US" sz="2400" dirty="0"/>
              <a:t>Can then build predictive models based on presence or absence of specific medical concepts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6D622A-6DEF-8BF6-20A7-818BBB5B6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2557" y="3536368"/>
            <a:ext cx="5411243" cy="220820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DF3E2FB-419A-2868-43AC-EC3F427B5211}"/>
              </a:ext>
            </a:extLst>
          </p:cNvPr>
          <p:cNvSpPr txBox="1">
            <a:spLocks/>
          </p:cNvSpPr>
          <p:nvPr/>
        </p:nvSpPr>
        <p:spPr>
          <a:xfrm>
            <a:off x="6096000" y="1825625"/>
            <a:ext cx="473008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Example: NILE</a:t>
            </a:r>
          </a:p>
          <a:p>
            <a:r>
              <a:rPr lang="en-US" sz="2400" dirty="0"/>
              <a:t>Best approach in many cases</a:t>
            </a:r>
          </a:p>
          <a:p>
            <a:r>
              <a:rPr lang="en-US" sz="2400" dirty="0"/>
              <a:t>Fast, easy to implement</a:t>
            </a:r>
          </a:p>
        </p:txBody>
      </p:sp>
    </p:spTree>
    <p:extLst>
      <p:ext uri="{BB962C8B-B14F-4D97-AF65-F5344CB8AC3E}">
        <p14:creationId xmlns:p14="http://schemas.microsoft.com/office/powerpoint/2010/main" val="30976280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71B823-C0F0-934A-BA38-0522DB714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051" y="2142765"/>
            <a:ext cx="8637896" cy="435011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B39BF5-3617-8347-8EE5-10AB08C826C9}"/>
              </a:ext>
            </a:extLst>
          </p:cNvPr>
          <p:cNvSpPr txBox="1"/>
          <p:nvPr/>
        </p:nvSpPr>
        <p:spPr>
          <a:xfrm>
            <a:off x="3045725" y="6492875"/>
            <a:ext cx="610054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demo.johnsnowlabs.com</a:t>
            </a:r>
            <a:r>
              <a:rPr lang="en-US" dirty="0"/>
              <a:t>/healthcare/NER_CLINICAL/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72C6152-B2A4-AF2B-9400-6958EA466D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Named Entity Recognition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7660718-E6A3-EB43-A814-93FC57627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4302"/>
            <a:ext cx="4730087" cy="508142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/>
              <a:t>The new way: </a:t>
            </a:r>
            <a:r>
              <a:rPr lang="en-US" sz="2400" dirty="0"/>
              <a:t>deep NLP encoder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5823477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376" y="1317811"/>
            <a:ext cx="11546541" cy="525331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Text data are central to clinical medicine, so the potential for NLP impact is high (but </a:t>
            </a:r>
            <a:r>
              <a:rPr lang="en-US" i="1" dirty="0"/>
              <a:t>not yet realized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Simple, count-based NLP models are surprisingly effective in most clinical applications.</a:t>
            </a:r>
          </a:p>
          <a:p>
            <a:endParaRPr lang="en-US" dirty="0"/>
          </a:p>
          <a:p>
            <a:r>
              <a:rPr lang="en-US" dirty="0"/>
              <a:t>Complex, deep learning NLP models have exceeded human performance. In these models, words are converted to vectors of semantic attributes, and increasingly complex, </a:t>
            </a:r>
            <a:r>
              <a:rPr lang="en-US" dirty="0" err="1"/>
              <a:t>heirarchical</a:t>
            </a:r>
            <a:r>
              <a:rPr lang="en-US" dirty="0"/>
              <a:t> semantic features are then extracted.</a:t>
            </a:r>
          </a:p>
          <a:p>
            <a:endParaRPr lang="en-US" dirty="0"/>
          </a:p>
          <a:p>
            <a:r>
              <a:rPr lang="en-US" dirty="0"/>
              <a:t>Similar to image processing, we can take advantage of complex NLP models by repurposing them for a specific clinical task via fine-tuning of parameters.</a:t>
            </a:r>
          </a:p>
        </p:txBody>
      </p:sp>
    </p:spTree>
    <p:extLst>
      <p:ext uri="{BB962C8B-B14F-4D97-AF65-F5344CB8AC3E}">
        <p14:creationId xmlns:p14="http://schemas.microsoft.com/office/powerpoint/2010/main" val="25053423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505A8-F127-AD06-A298-9F58D60E3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brief note on interpretability…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22F03D-4169-2A60-F33D-1D17FF1552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on this next time.</a:t>
            </a:r>
          </a:p>
        </p:txBody>
      </p:sp>
    </p:spTree>
    <p:extLst>
      <p:ext uri="{BB962C8B-B14F-4D97-AF65-F5344CB8AC3E}">
        <p14:creationId xmlns:p14="http://schemas.microsoft.com/office/powerpoint/2010/main" val="12449288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0902D-8CE2-0B9D-3489-1A0560B71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can </a:t>
            </a:r>
            <a:r>
              <a:rPr lang="en-US" i="1" dirty="0"/>
              <a:t>interpret</a:t>
            </a:r>
            <a:r>
              <a:rPr lang="en-US" dirty="0"/>
              <a:t> a count-based NLP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1420B-38CA-CE5A-A10C-33B17DC5E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1656"/>
            <a:ext cx="10515600" cy="4351339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133" dirty="0"/>
              <a:t>Suppose you use logistic regression with count-based features, and your model predicts that that an SMS you receive is urgent.</a:t>
            </a:r>
          </a:p>
          <a:p>
            <a:pPr>
              <a:buFontTx/>
              <a:buChar char="-"/>
            </a:pPr>
            <a:r>
              <a:rPr lang="en-US" sz="2133" b="1" dirty="0"/>
              <a:t>Q:</a:t>
            </a:r>
            <a:r>
              <a:rPr lang="en-US" sz="2133" dirty="0"/>
              <a:t> Is it hard to figure out why it made that prediction?</a:t>
            </a:r>
          </a:p>
        </p:txBody>
      </p:sp>
    </p:spTree>
    <p:extLst>
      <p:ext uri="{BB962C8B-B14F-4D97-AF65-F5344CB8AC3E}">
        <p14:creationId xmlns:p14="http://schemas.microsoft.com/office/powerpoint/2010/main" val="35945151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1420B-38CA-CE5A-A10C-33B17DC5E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1656"/>
            <a:ext cx="10515600" cy="4351339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133" dirty="0"/>
              <a:t>Suppose you use logistic regression with count-based features, and your model predicts that that an SMS you receive is urgent.</a:t>
            </a:r>
          </a:p>
          <a:p>
            <a:pPr>
              <a:buFontTx/>
              <a:buChar char="-"/>
            </a:pPr>
            <a:r>
              <a:rPr lang="en-US" sz="2133" b="1" dirty="0"/>
              <a:t>Q:</a:t>
            </a:r>
            <a:r>
              <a:rPr lang="en-US" sz="2133" dirty="0"/>
              <a:t> Is it hard to figure out why it made that prediction?</a:t>
            </a:r>
          </a:p>
          <a:p>
            <a:pPr>
              <a:buFontTx/>
              <a:buChar char="-"/>
            </a:pPr>
            <a:r>
              <a:rPr lang="en-US" sz="2133" b="1" dirty="0"/>
              <a:t>A:</a:t>
            </a:r>
            <a:r>
              <a:rPr lang="en-US" sz="2133" dirty="0"/>
              <a:t> No. You can look at the coefficients to see which words increased and decreased the predicted probability.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6CD4C-6050-FE69-5037-A8DCE3A7B33C}"/>
              </a:ext>
            </a:extLst>
          </p:cNvPr>
          <p:cNvSpPr txBox="1"/>
          <p:nvPr/>
        </p:nvSpPr>
        <p:spPr>
          <a:xfrm>
            <a:off x="7594545" y="4242070"/>
            <a:ext cx="4210344" cy="953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97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</a:t>
            </a:r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associated label:</a:t>
            </a:r>
          </a:p>
          <a:p>
            <a:r>
              <a:rPr lang="en-US" sz="2797" dirty="0">
                <a:latin typeface="Times New Roman" panose="02020603050405020304" pitchFamily="18" charset="0"/>
                <a:cs typeface="Times New Roman" panose="02020603050405020304" pitchFamily="18" charset="0"/>
              </a:rPr>
              <a:t>(0 = not urgent, 1 = urgent)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C402085-A388-D417-F0F1-5FC4C8418579}"/>
              </a:ext>
            </a:extLst>
          </p:cNvPr>
          <p:cNvGraphicFramePr>
            <a:graphicFrameLocks noGrp="1"/>
          </p:cNvGraphicFramePr>
          <p:nvPr/>
        </p:nvGraphicFramePr>
        <p:xfrm>
          <a:off x="430306" y="5160398"/>
          <a:ext cx="5727704" cy="7078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5963">
                  <a:extLst>
                    <a:ext uri="{9D8B030D-6E8A-4147-A177-3AD203B41FA5}">
                      <a16:colId xmlns:a16="http://schemas.microsoft.com/office/drawing/2014/main" val="3005286385"/>
                    </a:ext>
                  </a:extLst>
                </a:gridCol>
                <a:gridCol w="715963">
                  <a:extLst>
                    <a:ext uri="{9D8B030D-6E8A-4147-A177-3AD203B41FA5}">
                      <a16:colId xmlns:a16="http://schemas.microsoft.com/office/drawing/2014/main" val="4002730172"/>
                    </a:ext>
                  </a:extLst>
                </a:gridCol>
                <a:gridCol w="715963">
                  <a:extLst>
                    <a:ext uri="{9D8B030D-6E8A-4147-A177-3AD203B41FA5}">
                      <a16:colId xmlns:a16="http://schemas.microsoft.com/office/drawing/2014/main" val="440623976"/>
                    </a:ext>
                  </a:extLst>
                </a:gridCol>
                <a:gridCol w="715963">
                  <a:extLst>
                    <a:ext uri="{9D8B030D-6E8A-4147-A177-3AD203B41FA5}">
                      <a16:colId xmlns:a16="http://schemas.microsoft.com/office/drawing/2014/main" val="2300620790"/>
                    </a:ext>
                  </a:extLst>
                </a:gridCol>
                <a:gridCol w="715963">
                  <a:extLst>
                    <a:ext uri="{9D8B030D-6E8A-4147-A177-3AD203B41FA5}">
                      <a16:colId xmlns:a16="http://schemas.microsoft.com/office/drawing/2014/main" val="387841067"/>
                    </a:ext>
                  </a:extLst>
                </a:gridCol>
                <a:gridCol w="715963">
                  <a:extLst>
                    <a:ext uri="{9D8B030D-6E8A-4147-A177-3AD203B41FA5}">
                      <a16:colId xmlns:a16="http://schemas.microsoft.com/office/drawing/2014/main" val="2317106339"/>
                    </a:ext>
                  </a:extLst>
                </a:gridCol>
                <a:gridCol w="715963">
                  <a:extLst>
                    <a:ext uri="{9D8B030D-6E8A-4147-A177-3AD203B41FA5}">
                      <a16:colId xmlns:a16="http://schemas.microsoft.com/office/drawing/2014/main" val="3112262120"/>
                    </a:ext>
                  </a:extLst>
                </a:gridCol>
                <a:gridCol w="715963">
                  <a:extLst>
                    <a:ext uri="{9D8B030D-6E8A-4147-A177-3AD203B41FA5}">
                      <a16:colId xmlns:a16="http://schemas.microsoft.com/office/drawing/2014/main" val="1492693499"/>
                    </a:ext>
                  </a:extLst>
                </a:gridCol>
              </a:tblGrid>
              <a:tr h="707853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x</a:t>
                      </a:r>
                      <a:r>
                        <a:rPr lang="en-US" sz="2400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2400" baseline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x</a:t>
                      </a:r>
                      <a:r>
                        <a:rPr lang="en-US" sz="2400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x</a:t>
                      </a:r>
                      <a:r>
                        <a:rPr lang="en-US" sz="2400" baseline="-25000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x</a:t>
                      </a:r>
                      <a:r>
                        <a:rPr lang="en-US" sz="2400" baseline="-25000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x</a:t>
                      </a:r>
                      <a:r>
                        <a:rPr lang="en-US" sz="2400" baseline="-2500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x</a:t>
                      </a:r>
                      <a:r>
                        <a:rPr lang="en-US" sz="2400" baseline="-2500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x</a:t>
                      </a:r>
                      <a:r>
                        <a:rPr lang="en-US" sz="2400" baseline="-25000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>
                          <a:solidFill>
                            <a:schemeClr val="tx1"/>
                          </a:solidFill>
                        </a:rPr>
                        <a:t>x</a:t>
                      </a:r>
                      <a:r>
                        <a:rPr lang="en-US" sz="2400" baseline="-2500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152605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279BE5B-8220-A361-C750-B05202E9FB49}"/>
              </a:ext>
            </a:extLst>
          </p:cNvPr>
          <p:cNvGraphicFramePr>
            <a:graphicFrameLocks noGrp="1"/>
          </p:cNvGraphicFramePr>
          <p:nvPr/>
        </p:nvGraphicFramePr>
        <p:xfrm>
          <a:off x="7911519" y="3221426"/>
          <a:ext cx="723031" cy="7078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031">
                  <a:extLst>
                    <a:ext uri="{9D8B030D-6E8A-4147-A177-3AD203B41FA5}">
                      <a16:colId xmlns:a16="http://schemas.microsoft.com/office/drawing/2014/main" val="4002730172"/>
                    </a:ext>
                  </a:extLst>
                </a:gridCol>
              </a:tblGrid>
              <a:tr h="707853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y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152605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6C25AC8-44E6-38F4-A71C-8D492E23B560}"/>
              </a:ext>
            </a:extLst>
          </p:cNvPr>
          <p:cNvCxnSpPr>
            <a:cxnSpLocks/>
          </p:cNvCxnSpPr>
          <p:nvPr/>
        </p:nvCxnSpPr>
        <p:spPr>
          <a:xfrm flipV="1">
            <a:off x="773205" y="3931661"/>
            <a:ext cx="2568275" cy="122873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0D47908-220F-D51B-7AB7-A6D983EBAAC6}"/>
              </a:ext>
            </a:extLst>
          </p:cNvPr>
          <p:cNvCxnSpPr>
            <a:cxnSpLocks/>
          </p:cNvCxnSpPr>
          <p:nvPr/>
        </p:nvCxnSpPr>
        <p:spPr>
          <a:xfrm flipV="1">
            <a:off x="1497106" y="3931661"/>
            <a:ext cx="1844375" cy="1228736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5F47F0C-DD56-A745-F98A-C314A3D85D70}"/>
              </a:ext>
            </a:extLst>
          </p:cNvPr>
          <p:cNvCxnSpPr>
            <a:cxnSpLocks/>
          </p:cNvCxnSpPr>
          <p:nvPr/>
        </p:nvCxnSpPr>
        <p:spPr>
          <a:xfrm flipH="1" flipV="1">
            <a:off x="3341479" y="3931661"/>
            <a:ext cx="1006175" cy="1223968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F1B5F3F-3DFC-371B-E1BC-A3CCAA57F4E7}"/>
              </a:ext>
            </a:extLst>
          </p:cNvPr>
          <p:cNvCxnSpPr>
            <a:cxnSpLocks/>
          </p:cNvCxnSpPr>
          <p:nvPr/>
        </p:nvCxnSpPr>
        <p:spPr>
          <a:xfrm flipV="1">
            <a:off x="2253475" y="3931661"/>
            <a:ext cx="1088005" cy="1223968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3D115D4-68EA-34E6-9615-3FC7119D6992}"/>
              </a:ext>
            </a:extLst>
          </p:cNvPr>
          <p:cNvCxnSpPr>
            <a:cxnSpLocks/>
          </p:cNvCxnSpPr>
          <p:nvPr/>
        </p:nvCxnSpPr>
        <p:spPr>
          <a:xfrm flipV="1">
            <a:off x="2933643" y="3931661"/>
            <a:ext cx="407837" cy="1223968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30284EE-1BEA-5F39-CEDF-C5B8C1C8C0B5}"/>
              </a:ext>
            </a:extLst>
          </p:cNvPr>
          <p:cNvCxnSpPr>
            <a:cxnSpLocks/>
          </p:cNvCxnSpPr>
          <p:nvPr/>
        </p:nvCxnSpPr>
        <p:spPr>
          <a:xfrm flipH="1" flipV="1">
            <a:off x="3341481" y="3931661"/>
            <a:ext cx="342900" cy="12239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B0A8527-019C-100D-AC48-0C762B65A197}"/>
              </a:ext>
            </a:extLst>
          </p:cNvPr>
          <p:cNvCxnSpPr>
            <a:cxnSpLocks/>
          </p:cNvCxnSpPr>
          <p:nvPr/>
        </p:nvCxnSpPr>
        <p:spPr>
          <a:xfrm flipH="1" flipV="1">
            <a:off x="3341480" y="3931661"/>
            <a:ext cx="1828800" cy="122396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BCD5F2D-ACAB-B11A-D476-E5CC1AD91F4F}"/>
              </a:ext>
            </a:extLst>
          </p:cNvPr>
          <p:cNvCxnSpPr>
            <a:cxnSpLocks/>
          </p:cNvCxnSpPr>
          <p:nvPr/>
        </p:nvCxnSpPr>
        <p:spPr>
          <a:xfrm flipH="1" flipV="1">
            <a:off x="3341479" y="3931661"/>
            <a:ext cx="2490139" cy="1223968"/>
          </a:xfrm>
          <a:prstGeom prst="straightConnector1">
            <a:avLst/>
          </a:prstGeom>
          <a:ln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6B114CB-7A0A-94FE-034B-D3780A09DD55}"/>
              </a:ext>
            </a:extLst>
          </p:cNvPr>
          <p:cNvCxnSpPr>
            <a:cxnSpLocks/>
            <a:stCxn id="18" idx="3"/>
          </p:cNvCxnSpPr>
          <p:nvPr/>
        </p:nvCxnSpPr>
        <p:spPr>
          <a:xfrm>
            <a:off x="3881610" y="3575351"/>
            <a:ext cx="154672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62907C1-88CE-BE8C-60F6-66D72E7D5BF1}"/>
                  </a:ext>
                </a:extLst>
              </p:cNvPr>
              <p:cNvSpPr txBox="1"/>
              <p:nvPr/>
            </p:nvSpPr>
            <p:spPr>
              <a:xfrm>
                <a:off x="1294631" y="4242072"/>
                <a:ext cx="4055597" cy="42094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800" i="1" baseline="-2500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                                          </m:t>
                      </m:r>
                      <m:r>
                        <a:rPr lang="en-US" sz="2800" i="1"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sz="2800" i="1" baseline="-25000">
                          <a:latin typeface="Cambria Math" panose="02040503050406030204" pitchFamily="18" charset="0"/>
                        </a:rPr>
                        <m:t>8</m:t>
                      </m:r>
                    </m:oMath>
                  </m:oMathPara>
                </a14:m>
                <a:endParaRPr lang="en-US" sz="2800" baseline="-25000" dirty="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62907C1-88CE-BE8C-60F6-66D72E7D5BF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94631" y="4242072"/>
                <a:ext cx="4055597" cy="420949"/>
              </a:xfrm>
              <a:prstGeom prst="rect">
                <a:avLst/>
              </a:prstGeom>
              <a:blipFill>
                <a:blip r:embed="rId3"/>
                <a:stretch>
                  <a:fillRect l="-2804" t="-5882" r="-935" b="-41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A7F595C6-2B85-4AC0-95AF-0388EC174F47}"/>
              </a:ext>
            </a:extLst>
          </p:cNvPr>
          <p:cNvGraphicFramePr>
            <a:graphicFrameLocks noGrp="1"/>
          </p:cNvGraphicFramePr>
          <p:nvPr/>
        </p:nvGraphicFramePr>
        <p:xfrm>
          <a:off x="2853738" y="3221426"/>
          <a:ext cx="1027873" cy="7078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7873">
                  <a:extLst>
                    <a:ext uri="{9D8B030D-6E8A-4147-A177-3AD203B41FA5}">
                      <a16:colId xmlns:a16="http://schemas.microsoft.com/office/drawing/2014/main" val="4002730172"/>
                    </a:ext>
                  </a:extLst>
                </a:gridCol>
              </a:tblGrid>
              <a:tr h="707853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LOG ODDS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152605"/>
                  </a:ext>
                </a:extLst>
              </a:tr>
            </a:tbl>
          </a:graphicData>
        </a:graphic>
      </p:graphicFrame>
      <p:sp>
        <p:nvSpPr>
          <p:cNvPr id="19" name="Oval 18">
            <a:extLst>
              <a:ext uri="{FF2B5EF4-FFF2-40B4-BE49-F238E27FC236}">
                <a16:creationId xmlns:a16="http://schemas.microsoft.com/office/drawing/2014/main" id="{8554B15B-3D39-88CF-EEC5-73CCD3AF381D}"/>
              </a:ext>
            </a:extLst>
          </p:cNvPr>
          <p:cNvSpPr/>
          <p:nvPr/>
        </p:nvSpPr>
        <p:spPr>
          <a:xfrm>
            <a:off x="5428335" y="3261817"/>
            <a:ext cx="602820" cy="627068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𝜎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17D903D-341D-C931-5566-E8AF4334F8DB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6031154" y="3575351"/>
            <a:ext cx="188036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0141936-0CF3-92EC-2D36-0E8C38AAA212}"/>
              </a:ext>
            </a:extLst>
          </p:cNvPr>
          <p:cNvSpPr txBox="1"/>
          <p:nvPr/>
        </p:nvSpPr>
        <p:spPr>
          <a:xfrm rot="16200000">
            <a:off x="2557447" y="3788326"/>
            <a:ext cx="1473421" cy="5633273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>
              <a:spcAft>
                <a:spcPts val="1200"/>
              </a:spcAft>
            </a:pPr>
            <a:r>
              <a:rPr lang="en-US" sz="1467" dirty="0"/>
              <a:t>shaking</a:t>
            </a:r>
          </a:p>
          <a:p>
            <a:pPr algn="r">
              <a:spcAft>
                <a:spcPts val="1200"/>
              </a:spcAft>
            </a:pPr>
            <a:endParaRPr lang="en-US" sz="1467" dirty="0"/>
          </a:p>
          <a:p>
            <a:pPr algn="r">
              <a:spcAft>
                <a:spcPts val="1200"/>
              </a:spcAft>
            </a:pPr>
            <a:r>
              <a:rPr lang="en-US" sz="1467" dirty="0"/>
              <a:t>clinic</a:t>
            </a:r>
          </a:p>
          <a:p>
            <a:pPr algn="r">
              <a:spcAft>
                <a:spcPts val="1200"/>
              </a:spcAft>
            </a:pPr>
            <a:endParaRPr lang="en-US" sz="1467" dirty="0"/>
          </a:p>
          <a:p>
            <a:pPr algn="r">
              <a:spcAft>
                <a:spcPts val="1200"/>
              </a:spcAft>
            </a:pPr>
            <a:r>
              <a:rPr lang="en-US" sz="1467" dirty="0"/>
              <a:t>morning</a:t>
            </a:r>
          </a:p>
          <a:p>
            <a:pPr algn="r">
              <a:spcAft>
                <a:spcPts val="1200"/>
              </a:spcAft>
            </a:pPr>
            <a:endParaRPr lang="en-US" sz="1467" dirty="0"/>
          </a:p>
          <a:p>
            <a:pPr algn="r">
              <a:spcAft>
                <a:spcPts val="1200"/>
              </a:spcAft>
            </a:pPr>
            <a:r>
              <a:rPr lang="en-US" sz="1467" dirty="0"/>
              <a:t>mom</a:t>
            </a:r>
          </a:p>
          <a:p>
            <a:pPr algn="r">
              <a:spcAft>
                <a:spcPts val="1200"/>
              </a:spcAft>
            </a:pPr>
            <a:endParaRPr lang="en-US" sz="1467" dirty="0"/>
          </a:p>
          <a:p>
            <a:pPr algn="r">
              <a:spcAft>
                <a:spcPts val="1200"/>
              </a:spcAft>
            </a:pPr>
            <a:r>
              <a:rPr lang="en-US" sz="1467" dirty="0"/>
              <a:t>sickness</a:t>
            </a:r>
          </a:p>
          <a:p>
            <a:pPr algn="r">
              <a:spcAft>
                <a:spcPts val="1200"/>
              </a:spcAft>
            </a:pPr>
            <a:endParaRPr lang="en-US" sz="1467" dirty="0"/>
          </a:p>
          <a:p>
            <a:pPr algn="r">
              <a:spcAft>
                <a:spcPts val="1200"/>
              </a:spcAft>
            </a:pPr>
            <a:r>
              <a:rPr lang="en-US" sz="1467" dirty="0"/>
              <a:t>breastfeed</a:t>
            </a:r>
          </a:p>
          <a:p>
            <a:pPr algn="r">
              <a:spcAft>
                <a:spcPts val="1200"/>
              </a:spcAft>
            </a:pPr>
            <a:endParaRPr lang="en-US" sz="1467" dirty="0"/>
          </a:p>
          <a:p>
            <a:pPr algn="r">
              <a:spcAft>
                <a:spcPts val="1200"/>
              </a:spcAft>
            </a:pPr>
            <a:r>
              <a:rPr lang="en-US" sz="1467" dirty="0"/>
              <a:t>passed</a:t>
            </a:r>
          </a:p>
          <a:p>
            <a:pPr algn="r">
              <a:spcAft>
                <a:spcPts val="1200"/>
              </a:spcAft>
            </a:pPr>
            <a:endParaRPr lang="en-US" sz="1467" dirty="0"/>
          </a:p>
          <a:p>
            <a:pPr algn="r">
              <a:spcAft>
                <a:spcPts val="1200"/>
              </a:spcAft>
            </a:pPr>
            <a:r>
              <a:rPr lang="en-US" sz="1467" dirty="0"/>
              <a:t>where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7BB83C23-E496-60DB-A5AC-274419BA9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We can </a:t>
            </a:r>
            <a:r>
              <a:rPr lang="en-US" i="1" dirty="0"/>
              <a:t>interpret</a:t>
            </a:r>
            <a:r>
              <a:rPr lang="en-US" dirty="0"/>
              <a:t> a count-based NLP model</a:t>
            </a:r>
          </a:p>
        </p:txBody>
      </p:sp>
    </p:spTree>
    <p:extLst>
      <p:ext uri="{BB962C8B-B14F-4D97-AF65-F5344CB8AC3E}">
        <p14:creationId xmlns:p14="http://schemas.microsoft.com/office/powerpoint/2010/main" val="3073154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7105-C4B3-114E-9AE8-746CE3C4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255943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In 2022, deep learning is becoming dominant</a:t>
            </a:r>
          </a:p>
        </p:txBody>
      </p:sp>
      <p:pic>
        <p:nvPicPr>
          <p:cNvPr id="4" name="New picture">
            <a:extLst>
              <a:ext uri="{FF2B5EF4-FFF2-40B4-BE49-F238E27FC236}">
                <a16:creationId xmlns:a16="http://schemas.microsoft.com/office/drawing/2014/main" id="{C7A9DF76-E83B-B343-B413-03075AC6FF7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216036" y="1487250"/>
            <a:ext cx="8434885" cy="4650427"/>
          </a:xfrm>
          <a:prstGeom prst="rect">
            <a:avLst/>
          </a:prstGeom>
        </p:spPr>
      </p:pic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5843171-E3A1-084B-B32B-162160989415}"/>
              </a:ext>
            </a:extLst>
          </p:cNvPr>
          <p:cNvSpPr txBox="1">
            <a:spLocks/>
          </p:cNvSpPr>
          <p:nvPr/>
        </p:nvSpPr>
        <p:spPr>
          <a:xfrm>
            <a:off x="3216036" y="6163338"/>
            <a:ext cx="7677150" cy="4318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lIns="180000" tIns="0" rIns="180000" bIns="0" anchor="ctr" anchorCtr="0">
            <a:noAutofit/>
          </a:bodyPr>
          <a:lstStyle>
            <a:defPPr>
              <a:defRPr lang="en-US"/>
            </a:defPPr>
            <a:lvl1pPr marL="34290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1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11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spcBef>
                <a:spcPct val="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 sz="1000" i="1" dirty="0">
                <a:solidFill>
                  <a:srgbClr val="333333"/>
                </a:solidFill>
              </a:rPr>
              <a:t>J Am Med Inform Assoc</a:t>
            </a:r>
            <a:r>
              <a:rPr lang="en-US" sz="1000" dirty="0">
                <a:solidFill>
                  <a:srgbClr val="333333"/>
                </a:solidFill>
              </a:rPr>
              <a:t>, Volume 27, Issue 3, March 2020, Pages 457–470, </a:t>
            </a:r>
            <a:r>
              <a:rPr lang="en-US" sz="1000" dirty="0">
                <a:solidFill>
                  <a:srgbClr val="333333"/>
                </a:solidFill>
                <a:hlinkClick r:id="rId3"/>
              </a:rPr>
              <a:t>https://doi.org/10.1093/jamia/ocz200</a:t>
            </a:r>
            <a:endParaRPr lang="en-US" sz="1000" dirty="0">
              <a:solidFill>
                <a:srgbClr val="33333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5E1F03-19AE-A8CF-90A2-FF55196CD07C}"/>
              </a:ext>
            </a:extLst>
          </p:cNvPr>
          <p:cNvSpPr txBox="1"/>
          <p:nvPr/>
        </p:nvSpPr>
        <p:spPr>
          <a:xfrm>
            <a:off x="486484" y="2519801"/>
            <a:ext cx="224306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Rarely worse than </a:t>
            </a:r>
            <a:r>
              <a:rPr lang="en-US" dirty="0" err="1"/>
              <a:t>BoW</a:t>
            </a:r>
            <a:r>
              <a:rPr lang="en-US" dirty="0"/>
              <a:t> and often 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 be very easy to use pre-trained models</a:t>
            </a:r>
          </a:p>
        </p:txBody>
      </p:sp>
    </p:spTree>
    <p:extLst>
      <p:ext uri="{BB962C8B-B14F-4D97-AF65-F5344CB8AC3E}">
        <p14:creationId xmlns:p14="http://schemas.microsoft.com/office/powerpoint/2010/main" val="25736736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FCBA7-FF83-0A40-9B4F-5838C1C33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interpret a deep learning NLP model?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B9D5CA9-31B4-3FB8-2F3A-49926EB95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1656"/>
            <a:ext cx="10515600" cy="4351339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133" dirty="0"/>
              <a:t>Suppose you apply a deep neural network to a sequence of word vectors, and your model predicts that that the SMS you receive is urgent.</a:t>
            </a:r>
          </a:p>
          <a:p>
            <a:pPr>
              <a:buFontTx/>
              <a:buChar char="-"/>
            </a:pPr>
            <a:r>
              <a:rPr lang="en-US" sz="2133" b="1" dirty="0"/>
              <a:t>Q:</a:t>
            </a:r>
            <a:r>
              <a:rPr lang="en-US" sz="2133" dirty="0"/>
              <a:t> Is it hard to figure out why it made that prediction?</a:t>
            </a:r>
          </a:p>
        </p:txBody>
      </p:sp>
    </p:spTree>
    <p:extLst>
      <p:ext uri="{BB962C8B-B14F-4D97-AF65-F5344CB8AC3E}">
        <p14:creationId xmlns:p14="http://schemas.microsoft.com/office/powerpoint/2010/main" val="1448633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5843171-E3A1-084B-B32B-162160989415}"/>
              </a:ext>
            </a:extLst>
          </p:cNvPr>
          <p:cNvSpPr txBox="1">
            <a:spLocks/>
          </p:cNvSpPr>
          <p:nvPr/>
        </p:nvSpPr>
        <p:spPr>
          <a:xfrm>
            <a:off x="-349298" y="6426200"/>
            <a:ext cx="7677150" cy="431800"/>
          </a:xfrm>
          <a:prstGeom prst="rect">
            <a:avLst/>
          </a:prstGeom>
          <a:noFill/>
          <a:ln>
            <a:noFill/>
            <a:miter lim="800000"/>
          </a:ln>
        </p:spPr>
        <p:txBody>
          <a:bodyPr lIns="180000" tIns="0" rIns="180000" bIns="0" anchor="ctr" anchorCtr="0">
            <a:noAutofit/>
          </a:bodyPr>
          <a:lstStyle>
            <a:defPPr>
              <a:defRPr lang="en-US"/>
            </a:defPPr>
            <a:lvl1pPr marL="34290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16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14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•"/>
              <a:defRPr kumimoji="0" lang="en-US" altLang="en-US"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–"/>
              <a:defRPr kumimoji="0" lang="en-US" altLang="en-US" sz="12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34" charset="0"/>
              <a:buChar char="»"/>
              <a:defRPr kumimoji="0" lang="en-US" altLang="en-US" sz="1100" b="0" i="0" u="non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itchFamily="34" charset="0"/>
              <a:buChar char="•"/>
              <a:defRPr lang="en-US" altLang="en-US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eaLnBrk="1" hangingPunct="1">
              <a:spcBef>
                <a:spcPct val="0"/>
              </a:spcBef>
              <a:spcAft>
                <a:spcPts val="600"/>
              </a:spcAft>
              <a:buFont typeface="Arial" pitchFamily="34" charset="0"/>
              <a:buNone/>
            </a:pPr>
            <a:r>
              <a:rPr lang="en-US" sz="1000" i="1" dirty="0">
                <a:solidFill>
                  <a:srgbClr val="333333"/>
                </a:solidFill>
              </a:rPr>
              <a:t>J Am Med Inform Assoc</a:t>
            </a:r>
            <a:r>
              <a:rPr lang="en-US" sz="1000" dirty="0">
                <a:solidFill>
                  <a:srgbClr val="333333"/>
                </a:solidFill>
              </a:rPr>
              <a:t>, Volume 27, Issue 3, March 2020, Pages 457–470, </a:t>
            </a:r>
            <a:r>
              <a:rPr lang="en-US" sz="1000" dirty="0">
                <a:solidFill>
                  <a:srgbClr val="333333"/>
                </a:solidFill>
                <a:hlinkClick r:id="rId2"/>
              </a:rPr>
              <a:t>https://doi.org/10.1093/jamia/ocz200</a:t>
            </a:r>
            <a:endParaRPr lang="en-US" sz="1000" dirty="0">
              <a:solidFill>
                <a:srgbClr val="333333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DE276C-96B8-278A-0955-429926B9A0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443" y="1049918"/>
            <a:ext cx="5991668" cy="544295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385FC3-15EA-6EBE-7651-BEB1ED1A86C8}"/>
              </a:ext>
            </a:extLst>
          </p:cNvPr>
          <p:cNvSpPr txBox="1"/>
          <p:nvPr/>
        </p:nvSpPr>
        <p:spPr>
          <a:xfrm>
            <a:off x="6978556" y="1957139"/>
            <a:ext cx="486414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Common tasks: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Text classification</a:t>
            </a:r>
          </a:p>
          <a:p>
            <a:pPr lvl="1"/>
            <a:r>
              <a:rPr lang="en-US" sz="2000" dirty="0"/>
              <a:t>(classify a note)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Named entity recognition</a:t>
            </a:r>
          </a:p>
          <a:p>
            <a:r>
              <a:rPr lang="en-US" sz="2000" dirty="0"/>
              <a:t>	(identify clinical concepts within a note)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Relation Extraction</a:t>
            </a:r>
          </a:p>
          <a:p>
            <a:r>
              <a:rPr lang="en-US" sz="2000" dirty="0"/>
              <a:t>	(identify relationships between pairs of 	concepts within notes)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Others…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ACE1957-ACA3-B04D-8C98-4879325D5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255943"/>
            <a:ext cx="12192000" cy="1325563"/>
          </a:xfrm>
        </p:spPr>
        <p:txBody>
          <a:bodyPr/>
          <a:lstStyle/>
          <a:p>
            <a:pPr algn="ctr"/>
            <a:r>
              <a:rPr lang="en-US" dirty="0"/>
              <a:t>In 2022, deep learning is becoming dominant</a:t>
            </a:r>
          </a:p>
        </p:txBody>
      </p:sp>
    </p:spTree>
    <p:extLst>
      <p:ext uri="{BB962C8B-B14F-4D97-AF65-F5344CB8AC3E}">
        <p14:creationId xmlns:p14="http://schemas.microsoft.com/office/powerpoint/2010/main" val="3520777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997F-E60F-5856-1B64-3DD36BD49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“deep” NLP work?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32DBE-FF27-4C7C-C0A9-FADD3C7F18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Answer, part 1: word vectors</a:t>
            </a:r>
          </a:p>
        </p:txBody>
      </p:sp>
    </p:spTree>
    <p:extLst>
      <p:ext uri="{BB962C8B-B14F-4D97-AF65-F5344CB8AC3E}">
        <p14:creationId xmlns:p14="http://schemas.microsoft.com/office/powerpoint/2010/main" val="3856257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443EB-D97A-A647-B55D-DFAA7CABA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4000" strike="sngStrike" dirty="0"/>
              <a:t>Old</a:t>
            </a:r>
            <a:r>
              <a:rPr lang="en-US" sz="4000" dirty="0"/>
              <a:t> Tried and true approach: word counts</a:t>
            </a:r>
          </a:p>
        </p:txBody>
      </p:sp>
      <p:sp>
        <p:nvSpPr>
          <p:cNvPr id="24" name="TextBox 23"/>
          <p:cNvSpPr txBox="1"/>
          <p:nvPr/>
        </p:nvSpPr>
        <p:spPr>
          <a:xfrm rot="16200000">
            <a:off x="5488659" y="-854028"/>
            <a:ext cx="1325560" cy="1027973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r">
              <a:spcAft>
                <a:spcPts val="1200"/>
              </a:spcAft>
            </a:pPr>
            <a:r>
              <a:rPr lang="en-US" dirty="0"/>
              <a:t>shaking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what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clinic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how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helps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was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nearest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many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with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said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months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the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morning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mom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should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sickness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and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I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is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how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out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breastfeed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passed</a:t>
            </a:r>
          </a:p>
          <a:p>
            <a:pPr algn="r">
              <a:spcAft>
                <a:spcPts val="1200"/>
              </a:spcAft>
            </a:pPr>
            <a:r>
              <a:rPr lang="en-US" dirty="0"/>
              <a:t>where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011575" y="3136696"/>
          <a:ext cx="1018365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4319">
                  <a:extLst>
                    <a:ext uri="{9D8B030D-6E8A-4147-A177-3AD203B41FA5}">
                      <a16:colId xmlns:a16="http://schemas.microsoft.com/office/drawing/2014/main" val="2123615854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1026716743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96650165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3474831274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217631323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3527401608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71044606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1617904699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1019104690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1607840343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3897121448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1233070038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227495959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368435216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4289944958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2658057197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3671936088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2143562426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1783432820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2886668387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1859944802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433105886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1830972493"/>
                    </a:ext>
                  </a:extLst>
                </a:gridCol>
                <a:gridCol w="424319">
                  <a:extLst>
                    <a:ext uri="{9D8B030D-6E8A-4147-A177-3AD203B41FA5}">
                      <a16:colId xmlns:a16="http://schemas.microsoft.com/office/drawing/2014/main" val="25411271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8829326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152013" y="2503916"/>
            <a:ext cx="3998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 passed out and Mom said I was shaking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C32AC06-632F-43A5-BCC3-B6853BF55ED1}"/>
              </a:ext>
            </a:extLst>
          </p:cNvPr>
          <p:cNvSpPr txBox="1"/>
          <p:nvPr/>
        </p:nvSpPr>
        <p:spPr>
          <a:xfrm>
            <a:off x="337862" y="3103910"/>
            <a:ext cx="543479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97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en-US" sz="2797" i="1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lang="en-US" sz="2797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8548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443EB-D97A-A647-B55D-DFAA7CABA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19461"/>
            <a:ext cx="10972800" cy="1143000"/>
          </a:xfrm>
        </p:spPr>
        <p:txBody>
          <a:bodyPr>
            <a:noAutofit/>
          </a:bodyPr>
          <a:lstStyle/>
          <a:p>
            <a:r>
              <a:rPr lang="en-US" sz="4000" dirty="0"/>
              <a:t>New approach: we’d like to </a:t>
            </a:r>
            <a:r>
              <a:rPr lang="en-US" sz="4000" i="1" dirty="0"/>
              <a:t>encode the meaning </a:t>
            </a:r>
            <a:r>
              <a:rPr lang="en-US" sz="4000" dirty="0"/>
              <a:t>of each word by assigning numeric attributes</a:t>
            </a:r>
            <a:endParaRPr lang="en-US" sz="4000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F1BB00-7856-7446-8C5E-2FBA67162D88}"/>
              </a:ext>
            </a:extLst>
          </p:cNvPr>
          <p:cNvSpPr txBox="1"/>
          <p:nvPr/>
        </p:nvSpPr>
        <p:spPr>
          <a:xfrm>
            <a:off x="7227316" y="3005934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happy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BFDD58-EB3C-C34E-BB34-451CCAD8F698}"/>
              </a:ext>
            </a:extLst>
          </p:cNvPr>
          <p:cNvSpPr txBox="1"/>
          <p:nvPr/>
        </p:nvSpPr>
        <p:spPr>
          <a:xfrm>
            <a:off x="5294943" y="3180022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content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818781-A770-454B-80A9-94744A7FF37F}"/>
              </a:ext>
            </a:extLst>
          </p:cNvPr>
          <p:cNvSpPr txBox="1"/>
          <p:nvPr/>
        </p:nvSpPr>
        <p:spPr>
          <a:xfrm>
            <a:off x="7948313" y="2592010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joyful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1F8335-ECB2-7A4D-82D0-3DCE61D73934}"/>
              </a:ext>
            </a:extLst>
          </p:cNvPr>
          <p:cNvSpPr txBox="1"/>
          <p:nvPr/>
        </p:nvSpPr>
        <p:spPr>
          <a:xfrm>
            <a:off x="6096000" y="3599557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satisfied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A63E6B-5114-B340-BC65-DBD86141279A}"/>
              </a:ext>
            </a:extLst>
          </p:cNvPr>
          <p:cNvSpPr txBox="1"/>
          <p:nvPr/>
        </p:nvSpPr>
        <p:spPr>
          <a:xfrm>
            <a:off x="7369873" y="3845990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merry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3C6FED-0EF4-B34D-9DD5-ED78AC7B4C80}"/>
              </a:ext>
            </a:extLst>
          </p:cNvPr>
          <p:cNvSpPr txBox="1"/>
          <p:nvPr/>
        </p:nvSpPr>
        <p:spPr>
          <a:xfrm>
            <a:off x="9074717" y="3848534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ecstatic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63DE9A-E18E-2C45-B7B8-FB7AB28B149B}"/>
              </a:ext>
            </a:extLst>
          </p:cNvPr>
          <p:cNvSpPr txBox="1"/>
          <p:nvPr/>
        </p:nvSpPr>
        <p:spPr>
          <a:xfrm>
            <a:off x="8221269" y="4395942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gleeful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74C37D-8A18-434E-873B-38FBA9E7BABB}"/>
              </a:ext>
            </a:extLst>
          </p:cNvPr>
          <p:cNvSpPr txBox="1"/>
          <p:nvPr/>
        </p:nvSpPr>
        <p:spPr>
          <a:xfrm>
            <a:off x="8889573" y="3184838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euphoric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609600" y="5190312"/>
            <a:ext cx="10972800" cy="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CFAA4EA2-C85E-C346-9E6E-A19BDB693D50}"/>
              </a:ext>
            </a:extLst>
          </p:cNvPr>
          <p:cNvSpPr txBox="1"/>
          <p:nvPr/>
        </p:nvSpPr>
        <p:spPr>
          <a:xfrm>
            <a:off x="140547" y="3577966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sad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85C59C3-0EA7-354E-A742-DF89E8770A40}"/>
              </a:ext>
            </a:extLst>
          </p:cNvPr>
          <p:cNvSpPr txBox="1"/>
          <p:nvPr/>
        </p:nvSpPr>
        <p:spPr>
          <a:xfrm>
            <a:off x="2501369" y="3464302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unhappy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B167BFA-74D5-5844-A8A1-FD03EB76CF86}"/>
              </a:ext>
            </a:extLst>
          </p:cNvPr>
          <p:cNvSpPr txBox="1"/>
          <p:nvPr/>
        </p:nvSpPr>
        <p:spPr>
          <a:xfrm>
            <a:off x="1633771" y="3132037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melancholy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476BE74-3A95-BF4F-96B6-84E98BB0F0EE}"/>
              </a:ext>
            </a:extLst>
          </p:cNvPr>
          <p:cNvSpPr txBox="1"/>
          <p:nvPr/>
        </p:nvSpPr>
        <p:spPr>
          <a:xfrm>
            <a:off x="754280" y="4322722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depressed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DE39DBB-115B-9C4B-8938-2C0B7E94FBE3}"/>
              </a:ext>
            </a:extLst>
          </p:cNvPr>
          <p:cNvSpPr txBox="1"/>
          <p:nvPr/>
        </p:nvSpPr>
        <p:spPr>
          <a:xfrm>
            <a:off x="2778157" y="2628602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upset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A3FD563-9A1F-A64D-8148-B7A71BB2FECB}"/>
              </a:ext>
            </a:extLst>
          </p:cNvPr>
          <p:cNvSpPr txBox="1"/>
          <p:nvPr/>
        </p:nvSpPr>
        <p:spPr>
          <a:xfrm>
            <a:off x="3023531" y="4338886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down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A77DE0-EF75-8644-84F9-639D3A6A3238}"/>
              </a:ext>
            </a:extLst>
          </p:cNvPr>
          <p:cNvSpPr txBox="1"/>
          <p:nvPr/>
        </p:nvSpPr>
        <p:spPr>
          <a:xfrm>
            <a:off x="272965" y="2700846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miserable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367CAA-9E04-A64F-AC63-39365E080CA4}"/>
              </a:ext>
            </a:extLst>
          </p:cNvPr>
          <p:cNvSpPr txBox="1"/>
          <p:nvPr/>
        </p:nvSpPr>
        <p:spPr>
          <a:xfrm>
            <a:off x="1590857" y="4006619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sorrowful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5C64BFC-4045-174C-A9BB-6A0E9A9F35EF}"/>
              </a:ext>
            </a:extLst>
          </p:cNvPr>
          <p:cNvSpPr txBox="1"/>
          <p:nvPr/>
        </p:nvSpPr>
        <p:spPr>
          <a:xfrm>
            <a:off x="3072864" y="5835055"/>
            <a:ext cx="6046271" cy="49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36" dirty="0"/>
              <a:t>Attribute 1: how happy or sad is the word?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B79F810-A784-9A47-9BA3-F53DCDD5C22C}"/>
              </a:ext>
            </a:extLst>
          </p:cNvPr>
          <p:cNvSpPr txBox="1"/>
          <p:nvPr/>
        </p:nvSpPr>
        <p:spPr>
          <a:xfrm>
            <a:off x="542568" y="5321476"/>
            <a:ext cx="13548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&lt;- sadder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938FA2-06B0-344D-8D8E-95AFC96F9A3E}"/>
              </a:ext>
            </a:extLst>
          </p:cNvPr>
          <p:cNvSpPr txBox="1"/>
          <p:nvPr/>
        </p:nvSpPr>
        <p:spPr>
          <a:xfrm>
            <a:off x="10225337" y="5321476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happier -&gt;</a:t>
            </a:r>
          </a:p>
        </p:txBody>
      </p:sp>
    </p:spTree>
    <p:extLst>
      <p:ext uri="{BB962C8B-B14F-4D97-AF65-F5344CB8AC3E}">
        <p14:creationId xmlns:p14="http://schemas.microsoft.com/office/powerpoint/2010/main" val="3173323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443EB-D97A-A647-B55D-DFAA7CABA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19461"/>
            <a:ext cx="10972800" cy="1143000"/>
          </a:xfrm>
        </p:spPr>
        <p:txBody>
          <a:bodyPr>
            <a:noAutofit/>
          </a:bodyPr>
          <a:lstStyle/>
          <a:p>
            <a:r>
              <a:rPr lang="en-US" sz="4000" dirty="0"/>
              <a:t>New approach: we’d like to </a:t>
            </a:r>
            <a:r>
              <a:rPr lang="en-US" sz="4000" i="1" dirty="0"/>
              <a:t>encode the meaning </a:t>
            </a:r>
            <a:r>
              <a:rPr lang="en-US" sz="4000" dirty="0"/>
              <a:t>of each word by assigning numeric attributes</a:t>
            </a:r>
            <a:endParaRPr lang="en-US" sz="4000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5F1BB00-7856-7446-8C5E-2FBA67162D88}"/>
              </a:ext>
            </a:extLst>
          </p:cNvPr>
          <p:cNvSpPr txBox="1"/>
          <p:nvPr/>
        </p:nvSpPr>
        <p:spPr>
          <a:xfrm>
            <a:off x="0" y="4422122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happy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8BFDD58-EB3C-C34E-BB34-451CCAD8F698}"/>
              </a:ext>
            </a:extLst>
          </p:cNvPr>
          <p:cNvSpPr txBox="1"/>
          <p:nvPr/>
        </p:nvSpPr>
        <p:spPr>
          <a:xfrm>
            <a:off x="3388743" y="4422121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content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818781-A770-454B-80A9-94744A7FF37F}"/>
              </a:ext>
            </a:extLst>
          </p:cNvPr>
          <p:cNvSpPr txBox="1"/>
          <p:nvPr/>
        </p:nvSpPr>
        <p:spPr>
          <a:xfrm>
            <a:off x="4476335" y="2412155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joyful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71F8335-ECB2-7A4D-82D0-3DCE61D73934}"/>
              </a:ext>
            </a:extLst>
          </p:cNvPr>
          <p:cNvSpPr txBox="1"/>
          <p:nvPr/>
        </p:nvSpPr>
        <p:spPr>
          <a:xfrm>
            <a:off x="2849958" y="2961071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satisfied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9A63E6B-5114-B340-BC65-DBD86141279A}"/>
              </a:ext>
            </a:extLst>
          </p:cNvPr>
          <p:cNvSpPr txBox="1"/>
          <p:nvPr/>
        </p:nvSpPr>
        <p:spPr>
          <a:xfrm>
            <a:off x="5171373" y="3080508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merry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3C6FED-0EF4-B34D-9DD5-ED78AC7B4C80}"/>
              </a:ext>
            </a:extLst>
          </p:cNvPr>
          <p:cNvSpPr txBox="1"/>
          <p:nvPr/>
        </p:nvSpPr>
        <p:spPr>
          <a:xfrm>
            <a:off x="7492787" y="2700846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ecstatic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763DE9A-E18E-2C45-B7B8-FB7AB28B149B}"/>
              </a:ext>
            </a:extLst>
          </p:cNvPr>
          <p:cNvSpPr txBox="1"/>
          <p:nvPr/>
        </p:nvSpPr>
        <p:spPr>
          <a:xfrm>
            <a:off x="5730177" y="2649887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gleeful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174C37D-8A18-434E-873B-38FBA9E7BABB}"/>
              </a:ext>
            </a:extLst>
          </p:cNvPr>
          <p:cNvSpPr txBox="1"/>
          <p:nvPr/>
        </p:nvSpPr>
        <p:spPr>
          <a:xfrm>
            <a:off x="8150898" y="3416160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euphoric</a:t>
            </a:r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609600" y="5190312"/>
            <a:ext cx="10972800" cy="0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CFAA4EA2-C85E-C346-9E6E-A19BDB693D50}"/>
              </a:ext>
            </a:extLst>
          </p:cNvPr>
          <p:cNvSpPr txBox="1"/>
          <p:nvPr/>
        </p:nvSpPr>
        <p:spPr>
          <a:xfrm>
            <a:off x="764609" y="4135161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sad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85C59C3-0EA7-354E-A742-DF89E8770A40}"/>
              </a:ext>
            </a:extLst>
          </p:cNvPr>
          <p:cNvSpPr txBox="1"/>
          <p:nvPr/>
        </p:nvSpPr>
        <p:spPr>
          <a:xfrm>
            <a:off x="292967" y="3416160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unhappy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B167BFA-74D5-5844-A8A1-FD03EB76CF86}"/>
              </a:ext>
            </a:extLst>
          </p:cNvPr>
          <p:cNvSpPr txBox="1"/>
          <p:nvPr/>
        </p:nvSpPr>
        <p:spPr>
          <a:xfrm>
            <a:off x="8237860" y="4471311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melancholy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476BE74-3A95-BF4F-96B6-84E98BB0F0EE}"/>
              </a:ext>
            </a:extLst>
          </p:cNvPr>
          <p:cNvSpPr txBox="1"/>
          <p:nvPr/>
        </p:nvSpPr>
        <p:spPr>
          <a:xfrm>
            <a:off x="4409376" y="3584601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depressed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DE39DBB-115B-9C4B-8938-2C0B7E94FBE3}"/>
              </a:ext>
            </a:extLst>
          </p:cNvPr>
          <p:cNvSpPr txBox="1"/>
          <p:nvPr/>
        </p:nvSpPr>
        <p:spPr>
          <a:xfrm>
            <a:off x="1253841" y="2726965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upset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A3FD563-9A1F-A64D-8148-B7A71BB2FECB}"/>
              </a:ext>
            </a:extLst>
          </p:cNvPr>
          <p:cNvSpPr txBox="1"/>
          <p:nvPr/>
        </p:nvSpPr>
        <p:spPr>
          <a:xfrm>
            <a:off x="1636222" y="3571622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down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CA77DE0-EF75-8644-84F9-639D3A6A3238}"/>
              </a:ext>
            </a:extLst>
          </p:cNvPr>
          <p:cNvSpPr txBox="1"/>
          <p:nvPr/>
        </p:nvSpPr>
        <p:spPr>
          <a:xfrm>
            <a:off x="4674847" y="4049357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miserable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367CAA-9E04-A64F-AC63-39365E080CA4}"/>
              </a:ext>
            </a:extLst>
          </p:cNvPr>
          <p:cNvSpPr txBox="1"/>
          <p:nvPr/>
        </p:nvSpPr>
        <p:spPr>
          <a:xfrm>
            <a:off x="6897056" y="3952228"/>
            <a:ext cx="2507683" cy="49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636" dirty="0">
                <a:solidFill>
                  <a:schemeClr val="tx2"/>
                </a:solidFill>
              </a:rPr>
              <a:t>sorrowful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5C64BFC-4045-174C-A9BB-6A0E9A9F35EF}"/>
              </a:ext>
            </a:extLst>
          </p:cNvPr>
          <p:cNvSpPr txBox="1"/>
          <p:nvPr/>
        </p:nvSpPr>
        <p:spPr>
          <a:xfrm>
            <a:off x="3221398" y="5825070"/>
            <a:ext cx="5749203" cy="49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36" dirty="0"/>
              <a:t>Attribute 2: how highfalutin is the word?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B79F810-A784-9A47-9BA3-F53DCDD5C22C}"/>
              </a:ext>
            </a:extLst>
          </p:cNvPr>
          <p:cNvSpPr txBox="1"/>
          <p:nvPr/>
        </p:nvSpPr>
        <p:spPr>
          <a:xfrm>
            <a:off x="542568" y="5321476"/>
            <a:ext cx="21891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&lt;- my kid uses it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F938FA2-06B0-344D-8D8E-95AFC96F9A3E}"/>
              </a:ext>
            </a:extLst>
          </p:cNvPr>
          <p:cNvSpPr txBox="1"/>
          <p:nvPr/>
        </p:nvSpPr>
        <p:spPr>
          <a:xfrm>
            <a:off x="9242695" y="5321476"/>
            <a:ext cx="23182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nobody uses it -&gt;</a:t>
            </a:r>
          </a:p>
        </p:txBody>
      </p:sp>
    </p:spTree>
    <p:extLst>
      <p:ext uri="{BB962C8B-B14F-4D97-AF65-F5344CB8AC3E}">
        <p14:creationId xmlns:p14="http://schemas.microsoft.com/office/powerpoint/2010/main" val="1766940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3648" y="2133606"/>
            <a:ext cx="2989528" cy="481429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r>
              <a:rPr lang="en-US" sz="2133" dirty="0"/>
              <a:t>Grocery List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33648" y="2615036"/>
            <a:ext cx="2989528" cy="2871369"/>
          </a:xfrm>
          <a:ln>
            <a:solidFill>
              <a:schemeClr val="tx1"/>
            </a:solidFill>
          </a:ln>
        </p:spPr>
        <p:txBody>
          <a:bodyPr lIns="548640" tIns="457200" numCol="1"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1600" dirty="0"/>
              <a:t>granulated sugar</a:t>
            </a:r>
          </a:p>
          <a:p>
            <a:pPr>
              <a:buFont typeface="Wingdings" pitchFamily="2" charset="2"/>
              <a:buChar char="q"/>
            </a:pPr>
            <a:r>
              <a:rPr lang="en-US" sz="1600" dirty="0"/>
              <a:t>vanilla extract</a:t>
            </a:r>
          </a:p>
          <a:p>
            <a:pPr>
              <a:buFont typeface="Wingdings" pitchFamily="2" charset="2"/>
              <a:buChar char="q"/>
            </a:pPr>
            <a:r>
              <a:rPr lang="en-US" sz="1600" dirty="0"/>
              <a:t>dark brown sugar</a:t>
            </a:r>
          </a:p>
          <a:p>
            <a:pPr>
              <a:buFont typeface="Wingdings" pitchFamily="2" charset="2"/>
              <a:buChar char="q"/>
            </a:pPr>
            <a:r>
              <a:rPr lang="en-US" sz="1600" dirty="0"/>
              <a:t>carrots</a:t>
            </a:r>
          </a:p>
          <a:p>
            <a:pPr>
              <a:buFont typeface="Wingdings" pitchFamily="2" charset="2"/>
              <a:buChar char="q"/>
            </a:pPr>
            <a:r>
              <a:rPr lang="en-US" sz="1600" dirty="0"/>
              <a:t>table salt</a:t>
            </a:r>
          </a:p>
          <a:p>
            <a:pPr>
              <a:buFont typeface="Wingdings" pitchFamily="2" charset="2"/>
              <a:buChar char="q"/>
            </a:pPr>
            <a:r>
              <a:rPr lang="en-US" sz="1600" dirty="0"/>
              <a:t>eggs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784718-4162-F2A9-60A4-4F4F7E719371}"/>
              </a:ext>
            </a:extLst>
          </p:cNvPr>
          <p:cNvPicPr>
            <a:picLocks noChangeAspect="1"/>
          </p:cNvPicPr>
          <p:nvPr/>
        </p:nvPicPr>
        <p:blipFill>
          <a:blip r:embed="rId3" r:link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3973" y="2433062"/>
            <a:ext cx="5302027" cy="3031791"/>
          </a:xfrm>
          <a:prstGeom prst="rect">
            <a:avLst/>
          </a:prstGeom>
          <a:effectLst/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D35D2C7-9C34-DCF6-5034-B976E4042C54}"/>
              </a:ext>
            </a:extLst>
          </p:cNvPr>
          <p:cNvSpPr txBox="1"/>
          <p:nvPr/>
        </p:nvSpPr>
        <p:spPr>
          <a:xfrm>
            <a:off x="1571396" y="5599570"/>
            <a:ext cx="3672352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67" dirty="0"/>
              <a:t>Example from Anand Chowdhury, </a:t>
            </a:r>
            <a:r>
              <a:rPr lang="en-US" sz="1467" dirty="0" err="1"/>
              <a:t>MMCi</a:t>
            </a:r>
            <a:r>
              <a:rPr lang="en-US" sz="1467" dirty="0"/>
              <a:t> 2019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0A5B7E91-49ED-0975-3355-6F22E86117C3}"/>
              </a:ext>
            </a:extLst>
          </p:cNvPr>
          <p:cNvSpPr txBox="1">
            <a:spLocks/>
          </p:cNvSpPr>
          <p:nvPr/>
        </p:nvSpPr>
        <p:spPr>
          <a:xfrm>
            <a:off x="609600" y="165457"/>
            <a:ext cx="10972800" cy="114300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/>
              <a:t>Training a robot to buy groceries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937009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16x9_duke_ppt_3</Template>
  <TotalTime>17720</TotalTime>
  <Words>1747</Words>
  <Application>Microsoft Macintosh PowerPoint</Application>
  <PresentationFormat>Widescreen</PresentationFormat>
  <Paragraphs>355</Paragraphs>
  <Slides>30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Biomedical NLP in Practice</vt:lpstr>
      <vt:lpstr>In 2019, I did a brief survey of NLP in JAMA…</vt:lpstr>
      <vt:lpstr>In 2022, deep learning is becoming dominant</vt:lpstr>
      <vt:lpstr>In 2022, deep learning is becoming dominant</vt:lpstr>
      <vt:lpstr>How does “deep” NLP work?</vt:lpstr>
      <vt:lpstr>Old Tried and true approach: word counts</vt:lpstr>
      <vt:lpstr>New approach: we’d like to encode the meaning of each word by assigning numeric attributes</vt:lpstr>
      <vt:lpstr>New approach: we’d like to encode the meaning of each word by assigning numeric attributes</vt:lpstr>
      <vt:lpstr>Grocery List</vt:lpstr>
      <vt:lpstr>Identify items by their attributes (including previously unseen items)</vt:lpstr>
      <vt:lpstr>We’re putting all our words on a map…</vt:lpstr>
      <vt:lpstr>Why does this help us?</vt:lpstr>
      <vt:lpstr>How do we learn these attributes? -&gt; there’s an additional, optional lecture on this</vt:lpstr>
      <vt:lpstr>How do we learn these attributes?</vt:lpstr>
      <vt:lpstr>Now that we have word vectors, how do we use them?</vt:lpstr>
      <vt:lpstr>Now that we have word vectors, how do we use them?</vt:lpstr>
      <vt:lpstr>How does “deep” NLP work?</vt:lpstr>
      <vt:lpstr>Now we can use deep learning to build our hierarchy of features.</vt:lpstr>
      <vt:lpstr>Now we can use deep learning to build our hierarchy of semantic features.</vt:lpstr>
      <vt:lpstr>Recall: in image processing, we start with a pre-trained encoder</vt:lpstr>
      <vt:lpstr>In modern (deep) NLP, we also start with a pre-trained encoder</vt:lpstr>
      <vt:lpstr>Our encoder (&amp; word vectors) is pre-trained on biomedical corpora.</vt:lpstr>
      <vt:lpstr>Our encoder (&amp; word vectors) is pre-trained on biomedical corpora.</vt:lpstr>
      <vt:lpstr>Named Entity Recognition</vt:lpstr>
      <vt:lpstr>Named Entity Recognition</vt:lpstr>
      <vt:lpstr>Conclusions</vt:lpstr>
      <vt:lpstr>A brief note on interpretability…</vt:lpstr>
      <vt:lpstr>We can interpret a count-based NLP model</vt:lpstr>
      <vt:lpstr>We can interpret a count-based NLP model</vt:lpstr>
      <vt:lpstr>Can we interpret a deep learning NLP model?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lawrence carin</dc:creator>
  <cp:lastModifiedBy>Matthew Engelhard, M.D., Ph.D.</cp:lastModifiedBy>
  <cp:revision>267</cp:revision>
  <cp:lastPrinted>2016-07-31T03:57:51Z</cp:lastPrinted>
  <dcterms:created xsi:type="dcterms:W3CDTF">2016-07-12T20:05:41Z</dcterms:created>
  <dcterms:modified xsi:type="dcterms:W3CDTF">2022-06-24T00:15:12Z</dcterms:modified>
</cp:coreProperties>
</file>